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67" r:id="rId4"/>
    <p:sldId id="261" r:id="rId5"/>
    <p:sldId id="259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EF5CDEC-3564-45AC-9985-3A980FD40FA6}">
          <p14:sldIdLst>
            <p14:sldId id="257"/>
            <p14:sldId id="266"/>
            <p14:sldId id="267"/>
            <p14:sldId id="261"/>
            <p14:sldId id="259"/>
            <p14:sldId id="260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2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450"/>
    <a:srgbClr val="FBFFF7"/>
    <a:srgbClr val="469276"/>
    <a:srgbClr val="7F7F7F"/>
    <a:srgbClr val="575B67"/>
    <a:srgbClr val="545864"/>
    <a:srgbClr val="5D5F6E"/>
    <a:srgbClr val="FFCCFF"/>
    <a:srgbClr val="FF7C8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45C3E0-7664-51F1-03AA-C919346FCB34}" v="8" dt="2023-10-19T03:06:00.198"/>
    <p1510:client id="{9773DF16-FD31-CB0E-E19C-9F2D2A24A82D}" v="7" dt="2023-10-19T02:38:06.045"/>
    <p1510:client id="{D4554815-66A3-D875-72D7-FCE371426215}" v="504" dt="2023-10-19T08:48:55.498"/>
    <p1510:client id="{D5FFC357-8953-57EC-DE1B-0A5A230E3FAB}" v="2" dt="2023-10-19T03:08:04.184"/>
    <p1510:client id="{E2C109E1-765F-C93D-CAF0-2933846DE771}" v="651" dt="2023-10-19T02:10:57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>
        <p:scale>
          <a:sx n="50" d="100"/>
          <a:sy n="50" d="100"/>
        </p:scale>
        <p:origin x="1016" y="476"/>
      </p:cViewPr>
      <p:guideLst>
        <p:guide orient="horz" pos="172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66D622-5E03-4D39-84EC-E53A167E209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75A096-3CCE-407F-97CF-1787C5D302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>
              <a:solidFill>
                <a:schemeClr val="tx1"/>
              </a:solidFill>
            </a:rPr>
            <a:t>Predictive maintenance and predictive analytics are invaluable tools in data science, and their applications are wide-ranging, making them integral to optimizing operations and decision-making in numerous industries.</a:t>
          </a:r>
          <a:endParaRPr lang="en-US" b="1" dirty="0">
            <a:solidFill>
              <a:schemeClr val="tx1"/>
            </a:solidFill>
          </a:endParaRPr>
        </a:p>
      </dgm:t>
    </dgm:pt>
    <dgm:pt modelId="{743D7B73-FFB6-4452-B924-5170C36D097C}" type="parTrans" cxnId="{65F31C13-AD0C-4DEF-A2B9-ACD215FD45A5}">
      <dgm:prSet/>
      <dgm:spPr/>
      <dgm:t>
        <a:bodyPr/>
        <a:lstStyle/>
        <a:p>
          <a:endParaRPr lang="en-US"/>
        </a:p>
      </dgm:t>
    </dgm:pt>
    <dgm:pt modelId="{89165B3C-7CB5-40AE-9E16-1D4178A30E38}" type="sibTrans" cxnId="{65F31C13-AD0C-4DEF-A2B9-ACD215FD45A5}">
      <dgm:prSet/>
      <dgm:spPr/>
      <dgm:t>
        <a:bodyPr/>
        <a:lstStyle/>
        <a:p>
          <a:endParaRPr lang="en-US"/>
        </a:p>
      </dgm:t>
    </dgm:pt>
    <dgm:pt modelId="{0295403E-582E-4F4D-8926-3F9FE6DBB0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>
              <a:solidFill>
                <a:schemeClr val="tx1"/>
              </a:solidFill>
            </a:rPr>
            <a:t>Areas Where Predictive Maintenance is Used: </a:t>
          </a:r>
          <a:r>
            <a:rPr lang="en-US" b="1" dirty="0">
              <a:solidFill>
                <a:schemeClr val="tx1"/>
              </a:solidFill>
            </a:rPr>
            <a:t>Manufacturing, Energy and Utilities, Aviation, Oil and Gas , Transportation , Healthcare, Facility Management.</a:t>
          </a:r>
          <a:endParaRPr lang="en-US" dirty="0">
            <a:solidFill>
              <a:schemeClr val="tx1"/>
            </a:solidFill>
          </a:endParaRPr>
        </a:p>
      </dgm:t>
    </dgm:pt>
    <dgm:pt modelId="{19CD5C01-D442-47CD-962C-885CF1D61A99}" type="parTrans" cxnId="{3CFCC8A5-1BE6-4A41-9FCA-DCB3A83DDF2E}">
      <dgm:prSet/>
      <dgm:spPr/>
      <dgm:t>
        <a:bodyPr/>
        <a:lstStyle/>
        <a:p>
          <a:endParaRPr lang="en-US"/>
        </a:p>
      </dgm:t>
    </dgm:pt>
    <dgm:pt modelId="{70A65A5D-D436-40DE-BFDF-3AC8893FD771}" type="sibTrans" cxnId="{3CFCC8A5-1BE6-4A41-9FCA-DCB3A83DDF2E}">
      <dgm:prSet/>
      <dgm:spPr/>
      <dgm:t>
        <a:bodyPr/>
        <a:lstStyle/>
        <a:p>
          <a:endParaRPr lang="en-US"/>
        </a:p>
      </dgm:t>
    </dgm:pt>
    <dgm:pt modelId="{8D5E2B84-73AE-4F20-AC08-A257109A65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>
              <a:solidFill>
                <a:schemeClr val="tx1"/>
              </a:solidFill>
            </a:rPr>
            <a:t>Areas Where Predictive Analytics is Used: Marketing, Finance, Healthcare, Ecommerce, Human Resources, Weather forecasting, Sports Analytics.</a:t>
          </a:r>
          <a:endParaRPr lang="en-US" dirty="0">
            <a:solidFill>
              <a:schemeClr val="tx1"/>
            </a:solidFill>
          </a:endParaRPr>
        </a:p>
      </dgm:t>
    </dgm:pt>
    <dgm:pt modelId="{5822005A-CF5B-4E37-BA42-A0CFC36A3267}" type="parTrans" cxnId="{ABE67BAF-FF43-4D30-A33B-374A47DBF039}">
      <dgm:prSet/>
      <dgm:spPr/>
      <dgm:t>
        <a:bodyPr/>
        <a:lstStyle/>
        <a:p>
          <a:endParaRPr lang="en-US"/>
        </a:p>
      </dgm:t>
    </dgm:pt>
    <dgm:pt modelId="{A4C7C702-C839-4B38-B2F0-5B55CFBB9A6C}" type="sibTrans" cxnId="{ABE67BAF-FF43-4D30-A33B-374A47DBF039}">
      <dgm:prSet/>
      <dgm:spPr/>
      <dgm:t>
        <a:bodyPr/>
        <a:lstStyle/>
        <a:p>
          <a:endParaRPr lang="en-US"/>
        </a:p>
      </dgm:t>
    </dgm:pt>
    <dgm:pt modelId="{87C15160-AE07-4698-97D5-19B626613732}" type="pres">
      <dgm:prSet presAssocID="{FD66D622-5E03-4D39-84EC-E53A167E2099}" presName="root" presStyleCnt="0">
        <dgm:presLayoutVars>
          <dgm:dir/>
          <dgm:resizeHandles val="exact"/>
        </dgm:presLayoutVars>
      </dgm:prSet>
      <dgm:spPr/>
    </dgm:pt>
    <dgm:pt modelId="{2368C2BA-9FAD-494B-BAA8-F0CBFD33029C}" type="pres">
      <dgm:prSet presAssocID="{BD75A096-3CCE-407F-97CF-1787C5D302C7}" presName="compNode" presStyleCnt="0"/>
      <dgm:spPr/>
    </dgm:pt>
    <dgm:pt modelId="{8D56F0E7-7A4A-444F-B690-3DC0568D9151}" type="pres">
      <dgm:prSet presAssocID="{BD75A096-3CCE-407F-97CF-1787C5D302C7}" presName="bgRect" presStyleLbl="bgShp" presStyleIdx="0" presStyleCnt="3"/>
      <dgm:spPr/>
    </dgm:pt>
    <dgm:pt modelId="{DC40182A-39D7-4B28-9238-496035AE8194}" type="pres">
      <dgm:prSet presAssocID="{BD75A096-3CCE-407F-97CF-1787C5D302C7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A0B3347-6793-4580-B9E1-CD5BF8C78838}" type="pres">
      <dgm:prSet presAssocID="{BD75A096-3CCE-407F-97CF-1787C5D302C7}" presName="spaceRect" presStyleCnt="0"/>
      <dgm:spPr/>
    </dgm:pt>
    <dgm:pt modelId="{14895335-EAA7-400B-8878-079CB04DF707}" type="pres">
      <dgm:prSet presAssocID="{BD75A096-3CCE-407F-97CF-1787C5D302C7}" presName="parTx" presStyleLbl="revTx" presStyleIdx="0" presStyleCnt="3">
        <dgm:presLayoutVars>
          <dgm:chMax val="0"/>
          <dgm:chPref val="0"/>
        </dgm:presLayoutVars>
      </dgm:prSet>
      <dgm:spPr/>
    </dgm:pt>
    <dgm:pt modelId="{4E34F2B2-8E1B-4FD9-A0EF-B86E622AE598}" type="pres">
      <dgm:prSet presAssocID="{89165B3C-7CB5-40AE-9E16-1D4178A30E38}" presName="sibTrans" presStyleCnt="0"/>
      <dgm:spPr/>
    </dgm:pt>
    <dgm:pt modelId="{6636B100-38B6-4127-811E-D92ECC3961DA}" type="pres">
      <dgm:prSet presAssocID="{0295403E-582E-4F4D-8926-3F9FE6DBB0A2}" presName="compNode" presStyleCnt="0"/>
      <dgm:spPr/>
    </dgm:pt>
    <dgm:pt modelId="{ABD58398-DE74-4D00-BF60-9B9486A28E14}" type="pres">
      <dgm:prSet presAssocID="{0295403E-582E-4F4D-8926-3F9FE6DBB0A2}" presName="bgRect" presStyleLbl="bgShp" presStyleIdx="1" presStyleCnt="3"/>
      <dgm:spPr/>
    </dgm:pt>
    <dgm:pt modelId="{42FAE496-3001-4E20-BC30-61190D5D5D99}" type="pres">
      <dgm:prSet presAssocID="{0295403E-582E-4F4D-8926-3F9FE6DBB0A2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F0C810E8-C988-42B3-A53E-541F5585DEA4}" type="pres">
      <dgm:prSet presAssocID="{0295403E-582E-4F4D-8926-3F9FE6DBB0A2}" presName="spaceRect" presStyleCnt="0"/>
      <dgm:spPr/>
    </dgm:pt>
    <dgm:pt modelId="{020CD46B-4827-426E-8AA5-7A8D957BC0A1}" type="pres">
      <dgm:prSet presAssocID="{0295403E-582E-4F4D-8926-3F9FE6DBB0A2}" presName="parTx" presStyleLbl="revTx" presStyleIdx="1" presStyleCnt="3">
        <dgm:presLayoutVars>
          <dgm:chMax val="0"/>
          <dgm:chPref val="0"/>
        </dgm:presLayoutVars>
      </dgm:prSet>
      <dgm:spPr/>
    </dgm:pt>
    <dgm:pt modelId="{46BF76EE-A0B9-45CB-8C47-86094ECD69D0}" type="pres">
      <dgm:prSet presAssocID="{70A65A5D-D436-40DE-BFDF-3AC8893FD771}" presName="sibTrans" presStyleCnt="0"/>
      <dgm:spPr/>
    </dgm:pt>
    <dgm:pt modelId="{08A20D58-3860-4767-B1F0-7FBDDA51FA26}" type="pres">
      <dgm:prSet presAssocID="{8D5E2B84-73AE-4F20-AC08-A257109A65D0}" presName="compNode" presStyleCnt="0"/>
      <dgm:spPr/>
    </dgm:pt>
    <dgm:pt modelId="{C13D9268-5819-4FA1-827B-FFAFFB225B9D}" type="pres">
      <dgm:prSet presAssocID="{8D5E2B84-73AE-4F20-AC08-A257109A65D0}" presName="bgRect" presStyleLbl="bgShp" presStyleIdx="2" presStyleCnt="3"/>
      <dgm:spPr/>
    </dgm:pt>
    <dgm:pt modelId="{EF34EE41-C2AD-498C-8985-ADA9D8418AFE}" type="pres">
      <dgm:prSet presAssocID="{8D5E2B84-73AE-4F20-AC08-A257109A65D0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BD7BB21E-4C43-473D-8FA5-F3740EE10025}" type="pres">
      <dgm:prSet presAssocID="{8D5E2B84-73AE-4F20-AC08-A257109A65D0}" presName="spaceRect" presStyleCnt="0"/>
      <dgm:spPr/>
    </dgm:pt>
    <dgm:pt modelId="{745B2F57-3BA8-452C-988A-F67683E3F3D1}" type="pres">
      <dgm:prSet presAssocID="{8D5E2B84-73AE-4F20-AC08-A257109A65D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5F31C13-AD0C-4DEF-A2B9-ACD215FD45A5}" srcId="{FD66D622-5E03-4D39-84EC-E53A167E2099}" destId="{BD75A096-3CCE-407F-97CF-1787C5D302C7}" srcOrd="0" destOrd="0" parTransId="{743D7B73-FFB6-4452-B924-5170C36D097C}" sibTransId="{89165B3C-7CB5-40AE-9E16-1D4178A30E38}"/>
    <dgm:cxn modelId="{DB07FA72-0793-4C41-A705-99A3D78D5FE3}" type="presOf" srcId="{FD66D622-5E03-4D39-84EC-E53A167E2099}" destId="{87C15160-AE07-4698-97D5-19B626613732}" srcOrd="0" destOrd="0" presId="urn:microsoft.com/office/officeart/2018/2/layout/IconVerticalSolidList"/>
    <dgm:cxn modelId="{F1A8D68A-490E-4581-BE86-14429E1E67C8}" type="presOf" srcId="{8D5E2B84-73AE-4F20-AC08-A257109A65D0}" destId="{745B2F57-3BA8-452C-988A-F67683E3F3D1}" srcOrd="0" destOrd="0" presId="urn:microsoft.com/office/officeart/2018/2/layout/IconVerticalSolidList"/>
    <dgm:cxn modelId="{945EE296-0B28-498C-9712-36A6CBC1E8F6}" type="presOf" srcId="{0295403E-582E-4F4D-8926-3F9FE6DBB0A2}" destId="{020CD46B-4827-426E-8AA5-7A8D957BC0A1}" srcOrd="0" destOrd="0" presId="urn:microsoft.com/office/officeart/2018/2/layout/IconVerticalSolidList"/>
    <dgm:cxn modelId="{3CFCC8A5-1BE6-4A41-9FCA-DCB3A83DDF2E}" srcId="{FD66D622-5E03-4D39-84EC-E53A167E2099}" destId="{0295403E-582E-4F4D-8926-3F9FE6DBB0A2}" srcOrd="1" destOrd="0" parTransId="{19CD5C01-D442-47CD-962C-885CF1D61A99}" sibTransId="{70A65A5D-D436-40DE-BFDF-3AC8893FD771}"/>
    <dgm:cxn modelId="{ABE67BAF-FF43-4D30-A33B-374A47DBF039}" srcId="{FD66D622-5E03-4D39-84EC-E53A167E2099}" destId="{8D5E2B84-73AE-4F20-AC08-A257109A65D0}" srcOrd="2" destOrd="0" parTransId="{5822005A-CF5B-4E37-BA42-A0CFC36A3267}" sibTransId="{A4C7C702-C839-4B38-B2F0-5B55CFBB9A6C}"/>
    <dgm:cxn modelId="{A69039E5-F075-44F0-B1D3-3C54E917969B}" type="presOf" srcId="{BD75A096-3CCE-407F-97CF-1787C5D302C7}" destId="{14895335-EAA7-400B-8878-079CB04DF707}" srcOrd="0" destOrd="0" presId="urn:microsoft.com/office/officeart/2018/2/layout/IconVerticalSolidList"/>
    <dgm:cxn modelId="{195748B8-F0DB-47AA-AC7C-6DDFCBA11F70}" type="presParOf" srcId="{87C15160-AE07-4698-97D5-19B626613732}" destId="{2368C2BA-9FAD-494B-BAA8-F0CBFD33029C}" srcOrd="0" destOrd="0" presId="urn:microsoft.com/office/officeart/2018/2/layout/IconVerticalSolidList"/>
    <dgm:cxn modelId="{A001BDBC-5A7A-437E-8820-3DF88CF5C7B3}" type="presParOf" srcId="{2368C2BA-9FAD-494B-BAA8-F0CBFD33029C}" destId="{8D56F0E7-7A4A-444F-B690-3DC0568D9151}" srcOrd="0" destOrd="0" presId="urn:microsoft.com/office/officeart/2018/2/layout/IconVerticalSolidList"/>
    <dgm:cxn modelId="{1EAD88A1-CB20-46E4-ABA1-0A2A0D16F1AE}" type="presParOf" srcId="{2368C2BA-9FAD-494B-BAA8-F0CBFD33029C}" destId="{DC40182A-39D7-4B28-9238-496035AE8194}" srcOrd="1" destOrd="0" presId="urn:microsoft.com/office/officeart/2018/2/layout/IconVerticalSolidList"/>
    <dgm:cxn modelId="{BB5B3291-5DBF-43F2-A9A5-536254C59B61}" type="presParOf" srcId="{2368C2BA-9FAD-494B-BAA8-F0CBFD33029C}" destId="{3A0B3347-6793-4580-B9E1-CD5BF8C78838}" srcOrd="2" destOrd="0" presId="urn:microsoft.com/office/officeart/2018/2/layout/IconVerticalSolidList"/>
    <dgm:cxn modelId="{AF6A7787-7BF4-42F9-8C35-E4EE46E1FF2E}" type="presParOf" srcId="{2368C2BA-9FAD-494B-BAA8-F0CBFD33029C}" destId="{14895335-EAA7-400B-8878-079CB04DF707}" srcOrd="3" destOrd="0" presId="urn:microsoft.com/office/officeart/2018/2/layout/IconVerticalSolidList"/>
    <dgm:cxn modelId="{4C2C7B18-AD8C-4A68-A281-7DBCF36A8EA9}" type="presParOf" srcId="{87C15160-AE07-4698-97D5-19B626613732}" destId="{4E34F2B2-8E1B-4FD9-A0EF-B86E622AE598}" srcOrd="1" destOrd="0" presId="urn:microsoft.com/office/officeart/2018/2/layout/IconVerticalSolidList"/>
    <dgm:cxn modelId="{85AAE59B-11ED-48C0-AEF8-A8D35402CA6D}" type="presParOf" srcId="{87C15160-AE07-4698-97D5-19B626613732}" destId="{6636B100-38B6-4127-811E-D92ECC3961DA}" srcOrd="2" destOrd="0" presId="urn:microsoft.com/office/officeart/2018/2/layout/IconVerticalSolidList"/>
    <dgm:cxn modelId="{DC12DE46-B948-47EE-A9BC-B28EFF8EC776}" type="presParOf" srcId="{6636B100-38B6-4127-811E-D92ECC3961DA}" destId="{ABD58398-DE74-4D00-BF60-9B9486A28E14}" srcOrd="0" destOrd="0" presId="urn:microsoft.com/office/officeart/2018/2/layout/IconVerticalSolidList"/>
    <dgm:cxn modelId="{BC3CA993-3444-46BE-A160-6F39FBCB0513}" type="presParOf" srcId="{6636B100-38B6-4127-811E-D92ECC3961DA}" destId="{42FAE496-3001-4E20-BC30-61190D5D5D99}" srcOrd="1" destOrd="0" presId="urn:microsoft.com/office/officeart/2018/2/layout/IconVerticalSolidList"/>
    <dgm:cxn modelId="{87247114-D571-4C20-8B12-7B3F948B595C}" type="presParOf" srcId="{6636B100-38B6-4127-811E-D92ECC3961DA}" destId="{F0C810E8-C988-42B3-A53E-541F5585DEA4}" srcOrd="2" destOrd="0" presId="urn:microsoft.com/office/officeart/2018/2/layout/IconVerticalSolidList"/>
    <dgm:cxn modelId="{777B1427-97C3-4DAC-9D06-A9913AAF2698}" type="presParOf" srcId="{6636B100-38B6-4127-811E-D92ECC3961DA}" destId="{020CD46B-4827-426E-8AA5-7A8D957BC0A1}" srcOrd="3" destOrd="0" presId="urn:microsoft.com/office/officeart/2018/2/layout/IconVerticalSolidList"/>
    <dgm:cxn modelId="{B80EDF13-B4D6-4F72-93E5-521E92F36FE3}" type="presParOf" srcId="{87C15160-AE07-4698-97D5-19B626613732}" destId="{46BF76EE-A0B9-45CB-8C47-86094ECD69D0}" srcOrd="3" destOrd="0" presId="urn:microsoft.com/office/officeart/2018/2/layout/IconVerticalSolidList"/>
    <dgm:cxn modelId="{793E30AB-9AAB-4B51-BFE9-F5D023C65B17}" type="presParOf" srcId="{87C15160-AE07-4698-97D5-19B626613732}" destId="{08A20D58-3860-4767-B1F0-7FBDDA51FA26}" srcOrd="4" destOrd="0" presId="urn:microsoft.com/office/officeart/2018/2/layout/IconVerticalSolidList"/>
    <dgm:cxn modelId="{404E8461-741E-4231-A00D-146E8BA71752}" type="presParOf" srcId="{08A20D58-3860-4767-B1F0-7FBDDA51FA26}" destId="{C13D9268-5819-4FA1-827B-FFAFFB225B9D}" srcOrd="0" destOrd="0" presId="urn:microsoft.com/office/officeart/2018/2/layout/IconVerticalSolidList"/>
    <dgm:cxn modelId="{F431C1FC-9C37-4530-A293-E6318A49673B}" type="presParOf" srcId="{08A20D58-3860-4767-B1F0-7FBDDA51FA26}" destId="{EF34EE41-C2AD-498C-8985-ADA9D8418AFE}" srcOrd="1" destOrd="0" presId="urn:microsoft.com/office/officeart/2018/2/layout/IconVerticalSolidList"/>
    <dgm:cxn modelId="{24CC980F-7C22-4CD0-BDBD-0EB40F633371}" type="presParOf" srcId="{08A20D58-3860-4767-B1F0-7FBDDA51FA26}" destId="{BD7BB21E-4C43-473D-8FA5-F3740EE10025}" srcOrd="2" destOrd="0" presId="urn:microsoft.com/office/officeart/2018/2/layout/IconVerticalSolidList"/>
    <dgm:cxn modelId="{1C67C016-B582-425B-9EF7-B94FE2FE2D1E}" type="presParOf" srcId="{08A20D58-3860-4767-B1F0-7FBDDA51FA26}" destId="{745B2F57-3BA8-452C-988A-F67683E3F3D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6F0E7-7A4A-444F-B690-3DC0568D9151}">
      <dsp:nvSpPr>
        <dsp:cNvPr id="0" name=""/>
        <dsp:cNvSpPr/>
      </dsp:nvSpPr>
      <dsp:spPr>
        <a:xfrm>
          <a:off x="0" y="590"/>
          <a:ext cx="9648825" cy="13824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40182A-39D7-4B28-9238-496035AE8194}">
      <dsp:nvSpPr>
        <dsp:cNvPr id="0" name=""/>
        <dsp:cNvSpPr/>
      </dsp:nvSpPr>
      <dsp:spPr>
        <a:xfrm>
          <a:off x="418205" y="311652"/>
          <a:ext cx="760373" cy="76037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895335-EAA7-400B-8878-079CB04DF707}">
      <dsp:nvSpPr>
        <dsp:cNvPr id="0" name=""/>
        <dsp:cNvSpPr/>
      </dsp:nvSpPr>
      <dsp:spPr>
        <a:xfrm>
          <a:off x="1596785" y="590"/>
          <a:ext cx="8052039" cy="138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14" tIns="146314" rIns="146314" bIns="1463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>
              <a:solidFill>
                <a:schemeClr val="tx1"/>
              </a:solidFill>
            </a:rPr>
            <a:t>Predictive maintenance and predictive analytics are invaluable tools in data science, and their applications are wide-ranging, making them integral to optimizing operations and decision-making in numerous industries.</a:t>
          </a:r>
          <a:endParaRPr lang="en-US" sz="1900" b="1" kern="1200" dirty="0">
            <a:solidFill>
              <a:schemeClr val="tx1"/>
            </a:solidFill>
          </a:endParaRPr>
        </a:p>
      </dsp:txBody>
      <dsp:txXfrm>
        <a:off x="1596785" y="590"/>
        <a:ext cx="8052039" cy="1382498"/>
      </dsp:txXfrm>
    </dsp:sp>
    <dsp:sp modelId="{ABD58398-DE74-4D00-BF60-9B9486A28E14}">
      <dsp:nvSpPr>
        <dsp:cNvPr id="0" name=""/>
        <dsp:cNvSpPr/>
      </dsp:nvSpPr>
      <dsp:spPr>
        <a:xfrm>
          <a:off x="0" y="1728713"/>
          <a:ext cx="9648825" cy="13824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FAE496-3001-4E20-BC30-61190D5D5D99}">
      <dsp:nvSpPr>
        <dsp:cNvPr id="0" name=""/>
        <dsp:cNvSpPr/>
      </dsp:nvSpPr>
      <dsp:spPr>
        <a:xfrm>
          <a:off x="418205" y="2039775"/>
          <a:ext cx="760373" cy="76037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CD46B-4827-426E-8AA5-7A8D957BC0A1}">
      <dsp:nvSpPr>
        <dsp:cNvPr id="0" name=""/>
        <dsp:cNvSpPr/>
      </dsp:nvSpPr>
      <dsp:spPr>
        <a:xfrm>
          <a:off x="1596785" y="1728713"/>
          <a:ext cx="8052039" cy="138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14" tIns="146314" rIns="146314" bIns="1463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>
              <a:solidFill>
                <a:schemeClr val="tx1"/>
              </a:solidFill>
            </a:rPr>
            <a:t>Areas Where Predictive Maintenance is Used: </a:t>
          </a:r>
          <a:r>
            <a:rPr lang="en-US" sz="1900" b="1" kern="1200" dirty="0">
              <a:solidFill>
                <a:schemeClr val="tx1"/>
              </a:solidFill>
            </a:rPr>
            <a:t>Manufacturing, Energy and Utilities, Aviation, Oil and Gas , Transportation , Healthcare, Facility Management.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1596785" y="1728713"/>
        <a:ext cx="8052039" cy="1382498"/>
      </dsp:txXfrm>
    </dsp:sp>
    <dsp:sp modelId="{C13D9268-5819-4FA1-827B-FFAFFB225B9D}">
      <dsp:nvSpPr>
        <dsp:cNvPr id="0" name=""/>
        <dsp:cNvSpPr/>
      </dsp:nvSpPr>
      <dsp:spPr>
        <a:xfrm>
          <a:off x="0" y="3456836"/>
          <a:ext cx="9648825" cy="13824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4EE41-C2AD-498C-8985-ADA9D8418AFE}">
      <dsp:nvSpPr>
        <dsp:cNvPr id="0" name=""/>
        <dsp:cNvSpPr/>
      </dsp:nvSpPr>
      <dsp:spPr>
        <a:xfrm>
          <a:off x="418205" y="3767898"/>
          <a:ext cx="760373" cy="760373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B2F57-3BA8-452C-988A-F67683E3F3D1}">
      <dsp:nvSpPr>
        <dsp:cNvPr id="0" name=""/>
        <dsp:cNvSpPr/>
      </dsp:nvSpPr>
      <dsp:spPr>
        <a:xfrm>
          <a:off x="1596785" y="3456836"/>
          <a:ext cx="8052039" cy="138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14" tIns="146314" rIns="146314" bIns="1463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>
              <a:solidFill>
                <a:schemeClr val="tx1"/>
              </a:solidFill>
            </a:rPr>
            <a:t>Areas Where Predictive Analytics is Used: Marketing, Finance, Healthcare, Ecommerce, Human Resources, Weather forecasting, Sports Analytics.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1596785" y="3456836"/>
        <a:ext cx="8052039" cy="1382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9D6E-B6BA-4982-B64D-ED8A96D6F3B2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424B-00EF-40F7-871F-F8CF43E72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755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9D6E-B6BA-4982-B64D-ED8A96D6F3B2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424B-00EF-40F7-871F-F8CF43E72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041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9D6E-B6BA-4982-B64D-ED8A96D6F3B2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424B-00EF-40F7-871F-F8CF43E72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30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9D6E-B6BA-4982-B64D-ED8A96D6F3B2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424B-00EF-40F7-871F-F8CF43E72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335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9D6E-B6BA-4982-B64D-ED8A96D6F3B2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424B-00EF-40F7-871F-F8CF43E72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094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9D6E-B6BA-4982-B64D-ED8A96D6F3B2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424B-00EF-40F7-871F-F8CF43E72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171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9D6E-B6BA-4982-B64D-ED8A96D6F3B2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424B-00EF-40F7-871F-F8CF43E72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036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9D6E-B6BA-4982-B64D-ED8A96D6F3B2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424B-00EF-40F7-871F-F8CF43E72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433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9D6E-B6BA-4982-B64D-ED8A96D6F3B2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424B-00EF-40F7-871F-F8CF43E72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3025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9D6E-B6BA-4982-B64D-ED8A96D6F3B2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424B-00EF-40F7-871F-F8CF43E72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938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9D6E-B6BA-4982-B64D-ED8A96D6F3B2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424B-00EF-40F7-871F-F8CF43E72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185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79D6E-B6BA-4982-B64D-ED8A96D6F3B2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5424B-00EF-40F7-871F-F8CF43E72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3389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6.xml"/><Relationship Id="rId18" Type="http://schemas.openxmlformats.org/officeDocument/2006/relationships/image" Target="../media/image9.png"/><Relationship Id="rId3" Type="http://schemas.openxmlformats.org/officeDocument/2006/relationships/slide" Target="slide3.xml"/><Relationship Id="rId21" Type="http://schemas.openxmlformats.org/officeDocument/2006/relationships/image" Target="../media/image11.png"/><Relationship Id="rId7" Type="http://schemas.openxmlformats.org/officeDocument/2006/relationships/slide" Target="slide2.xml"/><Relationship Id="rId12" Type="http://schemas.openxmlformats.org/officeDocument/2006/relationships/image" Target="../media/image6.png"/><Relationship Id="rId17" Type="http://schemas.openxmlformats.org/officeDocument/2006/relationships/slide" Target="slide4.xml"/><Relationship Id="rId2" Type="http://schemas.openxmlformats.org/officeDocument/2006/relationships/image" Target="../media/image1.jpe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8.xml"/><Relationship Id="rId5" Type="http://schemas.openxmlformats.org/officeDocument/2006/relationships/slide" Target="slide9.xml"/><Relationship Id="rId15" Type="http://schemas.openxmlformats.org/officeDocument/2006/relationships/slide" Target="slide1.xml"/><Relationship Id="rId10" Type="http://schemas.openxmlformats.org/officeDocument/2006/relationships/image" Target="../media/image5.png"/><Relationship Id="rId19" Type="http://schemas.openxmlformats.org/officeDocument/2006/relationships/slide" Target="slide7.xml"/><Relationship Id="rId4" Type="http://schemas.openxmlformats.org/officeDocument/2006/relationships/image" Target="../media/image2.png"/><Relationship Id="rId9" Type="http://schemas.openxmlformats.org/officeDocument/2006/relationships/slide" Target="slide5.xml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7.png"/><Relationship Id="rId18" Type="http://schemas.openxmlformats.org/officeDocument/2006/relationships/image" Target="../media/image14.jpeg"/><Relationship Id="rId3" Type="http://schemas.openxmlformats.org/officeDocument/2006/relationships/image" Target="../media/image2.png"/><Relationship Id="rId21" Type="http://schemas.openxmlformats.org/officeDocument/2006/relationships/image" Target="../media/image9.png"/><Relationship Id="rId7" Type="http://schemas.openxmlformats.org/officeDocument/2006/relationships/image" Target="../media/image4.png"/><Relationship Id="rId12" Type="http://schemas.openxmlformats.org/officeDocument/2006/relationships/slide" Target="slide6.xml"/><Relationship Id="rId17" Type="http://schemas.openxmlformats.org/officeDocument/2006/relationships/image" Target="../media/image13.jpeg"/><Relationship Id="rId2" Type="http://schemas.openxmlformats.org/officeDocument/2006/relationships/slide" Target="slide3.xml"/><Relationship Id="rId16" Type="http://schemas.openxmlformats.org/officeDocument/2006/relationships/image" Target="../media/image12.jpg"/><Relationship Id="rId20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0.png"/><Relationship Id="rId10" Type="http://schemas.openxmlformats.org/officeDocument/2006/relationships/slide" Target="slide8.xml"/><Relationship Id="rId19" Type="http://schemas.openxmlformats.org/officeDocument/2006/relationships/image" Target="../media/image15.jpeg"/><Relationship Id="rId4" Type="http://schemas.openxmlformats.org/officeDocument/2006/relationships/slide" Target="slide9.xml"/><Relationship Id="rId9" Type="http://schemas.openxmlformats.org/officeDocument/2006/relationships/image" Target="../media/image5.png"/><Relationship Id="rId14" Type="http://schemas.openxmlformats.org/officeDocument/2006/relationships/slide" Target="slide1.xml"/><Relationship Id="rId22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6.xml"/><Relationship Id="rId18" Type="http://schemas.openxmlformats.org/officeDocument/2006/relationships/image" Target="../media/image18.png"/><Relationship Id="rId3" Type="http://schemas.openxmlformats.org/officeDocument/2006/relationships/slide" Target="slide3.xml"/><Relationship Id="rId21" Type="http://schemas.openxmlformats.org/officeDocument/2006/relationships/slide" Target="slide4.xml"/><Relationship Id="rId7" Type="http://schemas.openxmlformats.org/officeDocument/2006/relationships/slide" Target="slide2.xml"/><Relationship Id="rId12" Type="http://schemas.openxmlformats.org/officeDocument/2006/relationships/image" Target="../media/image6.png"/><Relationship Id="rId17" Type="http://schemas.openxmlformats.org/officeDocument/2006/relationships/image" Target="../media/image17.png"/><Relationship Id="rId25" Type="http://schemas.openxmlformats.org/officeDocument/2006/relationships/image" Target="../media/image21.png"/><Relationship Id="rId2" Type="http://schemas.openxmlformats.org/officeDocument/2006/relationships/image" Target="../media/image16.png"/><Relationship Id="rId16" Type="http://schemas.openxmlformats.org/officeDocument/2006/relationships/image" Target="../media/image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8.xml"/><Relationship Id="rId24" Type="http://schemas.openxmlformats.org/officeDocument/2006/relationships/image" Target="../media/image10.png"/><Relationship Id="rId5" Type="http://schemas.openxmlformats.org/officeDocument/2006/relationships/slide" Target="slide9.xml"/><Relationship Id="rId15" Type="http://schemas.openxmlformats.org/officeDocument/2006/relationships/slide" Target="slide1.xml"/><Relationship Id="rId23" Type="http://schemas.openxmlformats.org/officeDocument/2006/relationships/slide" Target="slide7.xml"/><Relationship Id="rId10" Type="http://schemas.openxmlformats.org/officeDocument/2006/relationships/image" Target="../media/image5.png"/><Relationship Id="rId19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slide" Target="slide5.xml"/><Relationship Id="rId14" Type="http://schemas.openxmlformats.org/officeDocument/2006/relationships/image" Target="../media/image7.png"/><Relationship Id="rId2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6.xml"/><Relationship Id="rId18" Type="http://schemas.openxmlformats.org/officeDocument/2006/relationships/image" Target="../media/image10.png"/><Relationship Id="rId3" Type="http://schemas.openxmlformats.org/officeDocument/2006/relationships/slide" Target="slide3.xml"/><Relationship Id="rId7" Type="http://schemas.openxmlformats.org/officeDocument/2006/relationships/slide" Target="slide2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" Type="http://schemas.openxmlformats.org/officeDocument/2006/relationships/image" Target="../media/image22.png"/><Relationship Id="rId16" Type="http://schemas.openxmlformats.org/officeDocument/2006/relationships/image" Target="../media/image8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8.xml"/><Relationship Id="rId5" Type="http://schemas.openxmlformats.org/officeDocument/2006/relationships/slide" Target="slide9.xml"/><Relationship Id="rId15" Type="http://schemas.openxmlformats.org/officeDocument/2006/relationships/slide" Target="slide1.xml"/><Relationship Id="rId10" Type="http://schemas.openxmlformats.org/officeDocument/2006/relationships/image" Target="../media/image5.png"/><Relationship Id="rId19" Type="http://schemas.openxmlformats.org/officeDocument/2006/relationships/slide" Target="slide4.xml"/><Relationship Id="rId4" Type="http://schemas.openxmlformats.org/officeDocument/2006/relationships/image" Target="../media/image2.png"/><Relationship Id="rId9" Type="http://schemas.openxmlformats.org/officeDocument/2006/relationships/slide" Target="slide5.xml"/><Relationship Id="rId1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7.png"/><Relationship Id="rId1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6.xml"/><Relationship Id="rId17" Type="http://schemas.openxmlformats.org/officeDocument/2006/relationships/slide" Target="slide4.xml"/><Relationship Id="rId2" Type="http://schemas.openxmlformats.org/officeDocument/2006/relationships/slide" Target="slide3.xml"/><Relationship Id="rId16" Type="http://schemas.openxmlformats.org/officeDocument/2006/relationships/image" Target="../media/image23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slide" Target="slide8.xml"/><Relationship Id="rId19" Type="http://schemas.openxmlformats.org/officeDocument/2006/relationships/slide" Target="slide7.xml"/><Relationship Id="rId4" Type="http://schemas.openxmlformats.org/officeDocument/2006/relationships/slide" Target="slide9.xml"/><Relationship Id="rId9" Type="http://schemas.openxmlformats.org/officeDocument/2006/relationships/image" Target="../media/image5.png"/><Relationship Id="rId1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7.png"/><Relationship Id="rId18" Type="http://schemas.openxmlformats.org/officeDocument/2006/relationships/diagramQuickStyle" Target="../diagrams/quickStyle1.xml"/><Relationship Id="rId3" Type="http://schemas.openxmlformats.org/officeDocument/2006/relationships/image" Target="../media/image2.png"/><Relationship Id="rId21" Type="http://schemas.openxmlformats.org/officeDocument/2006/relationships/slide" Target="slide4.xml"/><Relationship Id="rId7" Type="http://schemas.openxmlformats.org/officeDocument/2006/relationships/image" Target="../media/image4.png"/><Relationship Id="rId12" Type="http://schemas.openxmlformats.org/officeDocument/2006/relationships/slide" Target="slide6.xml"/><Relationship Id="rId17" Type="http://schemas.openxmlformats.org/officeDocument/2006/relationships/diagramLayout" Target="../diagrams/layout1.xml"/><Relationship Id="rId2" Type="http://schemas.openxmlformats.org/officeDocument/2006/relationships/slide" Target="slide3.xml"/><Relationship Id="rId16" Type="http://schemas.openxmlformats.org/officeDocument/2006/relationships/diagramData" Target="../diagrams/data1.xml"/><Relationship Id="rId20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6.png"/><Relationship Id="rId24" Type="http://schemas.openxmlformats.org/officeDocument/2006/relationships/image" Target="../media/image10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slide" Target="slide7.xml"/><Relationship Id="rId10" Type="http://schemas.openxmlformats.org/officeDocument/2006/relationships/slide" Target="slide8.xml"/><Relationship Id="rId19" Type="http://schemas.openxmlformats.org/officeDocument/2006/relationships/diagramColors" Target="../diagrams/colors1.xml"/><Relationship Id="rId4" Type="http://schemas.openxmlformats.org/officeDocument/2006/relationships/slide" Target="slide9.xml"/><Relationship Id="rId9" Type="http://schemas.openxmlformats.org/officeDocument/2006/relationships/image" Target="../media/image5.png"/><Relationship Id="rId14" Type="http://schemas.openxmlformats.org/officeDocument/2006/relationships/slide" Target="slide1.xml"/><Relationship Id="rId2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7.png"/><Relationship Id="rId18" Type="http://schemas.openxmlformats.org/officeDocument/2006/relationships/slide" Target="slide7.xml"/><Relationship Id="rId3" Type="http://schemas.openxmlformats.org/officeDocument/2006/relationships/image" Target="../media/image2.png"/><Relationship Id="rId21" Type="http://schemas.openxmlformats.org/officeDocument/2006/relationships/image" Target="../media/image31.jpeg"/><Relationship Id="rId7" Type="http://schemas.openxmlformats.org/officeDocument/2006/relationships/image" Target="../media/image4.png"/><Relationship Id="rId12" Type="http://schemas.openxmlformats.org/officeDocument/2006/relationships/slide" Target="slide6.xml"/><Relationship Id="rId17" Type="http://schemas.openxmlformats.org/officeDocument/2006/relationships/image" Target="../media/image9.png"/><Relationship Id="rId2" Type="http://schemas.openxmlformats.org/officeDocument/2006/relationships/slide" Target="slide3.xml"/><Relationship Id="rId16" Type="http://schemas.openxmlformats.org/officeDocument/2006/relationships/slide" Target="slide4.xml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slide" Target="slide8.xml"/><Relationship Id="rId19" Type="http://schemas.openxmlformats.org/officeDocument/2006/relationships/image" Target="../media/image10.png"/><Relationship Id="rId4" Type="http://schemas.openxmlformats.org/officeDocument/2006/relationships/slide" Target="slide9.xml"/><Relationship Id="rId9" Type="http://schemas.openxmlformats.org/officeDocument/2006/relationships/image" Target="../media/image5.png"/><Relationship Id="rId14" Type="http://schemas.openxmlformats.org/officeDocument/2006/relationships/slide" Target="slide1.xml"/><Relationship Id="rId22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7.png"/><Relationship Id="rId18" Type="http://schemas.openxmlformats.org/officeDocument/2006/relationships/slide" Target="slide7.xml"/><Relationship Id="rId3" Type="http://schemas.openxmlformats.org/officeDocument/2006/relationships/image" Target="../media/image2.png"/><Relationship Id="rId21" Type="http://schemas.openxmlformats.org/officeDocument/2006/relationships/image" Target="../media/image34.jpeg"/><Relationship Id="rId7" Type="http://schemas.openxmlformats.org/officeDocument/2006/relationships/image" Target="../media/image4.png"/><Relationship Id="rId12" Type="http://schemas.openxmlformats.org/officeDocument/2006/relationships/slide" Target="slide6.xml"/><Relationship Id="rId17" Type="http://schemas.openxmlformats.org/officeDocument/2006/relationships/image" Target="../media/image9.png"/><Relationship Id="rId25" Type="http://schemas.openxmlformats.org/officeDocument/2006/relationships/hyperlink" Target="https://researchleap.com/beyond-the-vle-transforming-online-discussion-and-collaboration-through-microsoft-teams/" TargetMode="External"/><Relationship Id="rId2" Type="http://schemas.openxmlformats.org/officeDocument/2006/relationships/slide" Target="slide3.xml"/><Relationship Id="rId16" Type="http://schemas.openxmlformats.org/officeDocument/2006/relationships/slide" Target="slide4.xml"/><Relationship Id="rId20" Type="http://schemas.openxmlformats.org/officeDocument/2006/relationships/image" Target="../media/image33.gif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6.png"/><Relationship Id="rId24" Type="http://schemas.openxmlformats.org/officeDocument/2006/relationships/image" Target="../media/image36.jpe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hyperlink" Target="https://scherlund.blogspot.com/2019/07/data-engineer-data-analyst-data.html" TargetMode="External"/><Relationship Id="rId10" Type="http://schemas.openxmlformats.org/officeDocument/2006/relationships/slide" Target="slide8.xml"/><Relationship Id="rId19" Type="http://schemas.openxmlformats.org/officeDocument/2006/relationships/image" Target="../media/image10.png"/><Relationship Id="rId4" Type="http://schemas.openxmlformats.org/officeDocument/2006/relationships/slide" Target="slide9.xml"/><Relationship Id="rId9" Type="http://schemas.openxmlformats.org/officeDocument/2006/relationships/image" Target="../media/image5.png"/><Relationship Id="rId14" Type="http://schemas.openxmlformats.org/officeDocument/2006/relationships/slide" Target="slide1.xml"/><Relationship Id="rId22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7.png"/><Relationship Id="rId18" Type="http://schemas.openxmlformats.org/officeDocument/2006/relationships/image" Target="../media/image39.png"/><Relationship Id="rId3" Type="http://schemas.openxmlformats.org/officeDocument/2006/relationships/image" Target="../media/image2.png"/><Relationship Id="rId21" Type="http://schemas.openxmlformats.org/officeDocument/2006/relationships/slide" Target="slide7.xml"/><Relationship Id="rId7" Type="http://schemas.openxmlformats.org/officeDocument/2006/relationships/image" Target="../media/image4.png"/><Relationship Id="rId12" Type="http://schemas.openxmlformats.org/officeDocument/2006/relationships/slide" Target="slide6.xml"/><Relationship Id="rId17" Type="http://schemas.openxmlformats.org/officeDocument/2006/relationships/image" Target="../media/image38.png"/><Relationship Id="rId2" Type="http://schemas.openxmlformats.org/officeDocument/2006/relationships/slide" Target="slide3.xml"/><Relationship Id="rId16" Type="http://schemas.openxmlformats.org/officeDocument/2006/relationships/image" Target="../media/image37.jp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slide" Target="slide8.xml"/><Relationship Id="rId19" Type="http://schemas.openxmlformats.org/officeDocument/2006/relationships/slide" Target="slide4.xml"/><Relationship Id="rId4" Type="http://schemas.openxmlformats.org/officeDocument/2006/relationships/slide" Target="slide9.xml"/><Relationship Id="rId9" Type="http://schemas.openxmlformats.org/officeDocument/2006/relationships/image" Target="../media/image5.png"/><Relationship Id="rId14" Type="http://schemas.openxmlformats.org/officeDocument/2006/relationships/slide" Target="slide1.xml"/><Relationship Id="rId2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Gear with compass turning gears without">
            <a:extLst>
              <a:ext uri="{FF2B5EF4-FFF2-40B4-BE49-F238E27FC236}">
                <a16:creationId xmlns:a16="http://schemas.microsoft.com/office/drawing/2014/main" id="{51303492-83A1-3296-8B9A-B4250F6DE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42" r="26281" b="-1"/>
          <a:stretch/>
        </p:blipFill>
        <p:spPr>
          <a:xfrm>
            <a:off x="20" y="10"/>
            <a:ext cx="3870969" cy="6857990"/>
          </a:xfrm>
          <a:prstGeom prst="rect">
            <a:avLst/>
          </a:prstGeom>
        </p:spPr>
      </p:pic>
      <p:sp>
        <p:nvSpPr>
          <p:cNvPr id="49" name="Freeform 48"/>
          <p:cNvSpPr/>
          <p:nvPr/>
        </p:nvSpPr>
        <p:spPr>
          <a:xfrm>
            <a:off x="-13604341" y="5532120"/>
            <a:ext cx="28968192" cy="1325880"/>
          </a:xfrm>
          <a:custGeom>
            <a:avLst/>
            <a:gdLst>
              <a:gd name="connsiteX0" fmla="*/ 0 w 28968192"/>
              <a:gd name="connsiteY0" fmla="*/ 0 h 1325880"/>
              <a:gd name="connsiteX1" fmla="*/ 13821156 w 28968192"/>
              <a:gd name="connsiteY1" fmla="*/ 0 h 1325880"/>
              <a:gd name="connsiteX2" fmla="*/ 14484096 w 28968192"/>
              <a:gd name="connsiteY2" fmla="*/ 617220 h 1325880"/>
              <a:gd name="connsiteX3" fmla="*/ 15147036 w 28968192"/>
              <a:gd name="connsiteY3" fmla="*/ 0 h 1325880"/>
              <a:gd name="connsiteX4" fmla="*/ 28968192 w 28968192"/>
              <a:gd name="connsiteY4" fmla="*/ 0 h 1325880"/>
              <a:gd name="connsiteX5" fmla="*/ 28968192 w 28968192"/>
              <a:gd name="connsiteY5" fmla="*/ 1325880 h 1325880"/>
              <a:gd name="connsiteX6" fmla="*/ 0 w 28968192"/>
              <a:gd name="connsiteY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68192" h="1325880">
                <a:moveTo>
                  <a:pt x="0" y="0"/>
                </a:moveTo>
                <a:lnTo>
                  <a:pt x="13821156" y="0"/>
                </a:lnTo>
                <a:cubicBezTo>
                  <a:pt x="13821156" y="340881"/>
                  <a:pt x="14117964" y="617220"/>
                  <a:pt x="14484096" y="617220"/>
                </a:cubicBezTo>
                <a:cubicBezTo>
                  <a:pt x="14850228" y="617220"/>
                  <a:pt x="15147036" y="340881"/>
                  <a:pt x="15147036" y="0"/>
                </a:cubicBezTo>
                <a:lnTo>
                  <a:pt x="28968192" y="0"/>
                </a:lnTo>
                <a:lnTo>
                  <a:pt x="28968192" y="1325880"/>
                </a:lnTo>
                <a:lnTo>
                  <a:pt x="0" y="13258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Flowchart: Connector 49"/>
          <p:cNvSpPr/>
          <p:nvPr/>
        </p:nvSpPr>
        <p:spPr>
          <a:xfrm>
            <a:off x="5725668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Flowchart: Connector 50"/>
          <p:cNvSpPr/>
          <p:nvPr/>
        </p:nvSpPr>
        <p:spPr>
          <a:xfrm>
            <a:off x="4431880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Flowchart: Connector 51"/>
          <p:cNvSpPr/>
          <p:nvPr/>
        </p:nvSpPr>
        <p:spPr>
          <a:xfrm>
            <a:off x="3100412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Flowchart: Connector 52"/>
          <p:cNvSpPr/>
          <p:nvPr/>
        </p:nvSpPr>
        <p:spPr>
          <a:xfrm>
            <a:off x="1806624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Flowchart: Connector 53"/>
          <p:cNvSpPr/>
          <p:nvPr/>
        </p:nvSpPr>
        <p:spPr>
          <a:xfrm>
            <a:off x="11013860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Flowchart: Connector 54"/>
          <p:cNvSpPr/>
          <p:nvPr/>
        </p:nvSpPr>
        <p:spPr>
          <a:xfrm>
            <a:off x="9682392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8" name="Picture 5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252" y="6020051"/>
            <a:ext cx="731520" cy="731520"/>
          </a:xfrm>
          <a:prstGeom prst="rect">
            <a:avLst/>
          </a:prstGeom>
        </p:spPr>
      </p:pic>
      <p:pic>
        <p:nvPicPr>
          <p:cNvPr id="59" name="Picture 58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860" y="6010508"/>
            <a:ext cx="731520" cy="731520"/>
          </a:xfrm>
          <a:prstGeom prst="rect">
            <a:avLst/>
          </a:prstGeom>
        </p:spPr>
      </p:pic>
      <p:pic>
        <p:nvPicPr>
          <p:cNvPr id="61" name="Picture 60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304" y="6020051"/>
            <a:ext cx="731520" cy="728594"/>
          </a:xfrm>
          <a:prstGeom prst="rect">
            <a:avLst/>
          </a:prstGeom>
        </p:spPr>
      </p:pic>
      <p:pic>
        <p:nvPicPr>
          <p:cNvPr id="62" name="Picture 61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710" y="6020051"/>
            <a:ext cx="731520" cy="788398"/>
          </a:xfrm>
          <a:prstGeom prst="rect">
            <a:avLst/>
          </a:prstGeom>
        </p:spPr>
      </p:pic>
      <p:pic>
        <p:nvPicPr>
          <p:cNvPr id="63" name="Picture 62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776" y="6047183"/>
            <a:ext cx="731520" cy="608624"/>
          </a:xfrm>
          <a:prstGeom prst="rect">
            <a:avLst/>
          </a:prstGeom>
        </p:spPr>
      </p:pic>
      <p:pic>
        <p:nvPicPr>
          <p:cNvPr id="64" name="Picture 63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348" y="6154616"/>
            <a:ext cx="731520" cy="443301"/>
          </a:xfrm>
          <a:prstGeom prst="rect">
            <a:avLst/>
          </a:prstGeom>
        </p:spPr>
      </p:pic>
      <p:sp>
        <p:nvSpPr>
          <p:cNvPr id="66" name="Flowchart: Connector 65"/>
          <p:cNvSpPr/>
          <p:nvPr/>
        </p:nvSpPr>
        <p:spPr>
          <a:xfrm>
            <a:off x="526537" y="5288531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7" name="Picture 66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6" y="5349978"/>
            <a:ext cx="731520" cy="608625"/>
          </a:xfrm>
          <a:prstGeom prst="rect">
            <a:avLst/>
          </a:prstGeom>
        </p:spPr>
      </p:pic>
      <p:sp>
        <p:nvSpPr>
          <p:cNvPr id="68" name="Title 1">
            <a:extLst>
              <a:ext uri="{FF2B5EF4-FFF2-40B4-BE49-F238E27FC236}">
                <a16:creationId xmlns:a16="http://schemas.microsoft.com/office/drawing/2014/main" id="{EB3B0FE4-BB99-D6E0-4C91-58B3228E6328}"/>
              </a:ext>
            </a:extLst>
          </p:cNvPr>
          <p:cNvSpPr txBox="1">
            <a:spLocks/>
          </p:cNvSpPr>
          <p:nvPr/>
        </p:nvSpPr>
        <p:spPr>
          <a:xfrm>
            <a:off x="4579812" y="91182"/>
            <a:ext cx="6991701" cy="267488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PREDICTIVE MODELING FOR VEHICLE PERFORMANCE, RELIABILITY ANALYSIS</a:t>
            </a:r>
            <a:endParaRPr lang="en-US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23" name="Flowchart: Connector 22"/>
          <p:cNvSpPr/>
          <p:nvPr/>
        </p:nvSpPr>
        <p:spPr>
          <a:xfrm>
            <a:off x="8350924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Flowchart: Connector 23"/>
          <p:cNvSpPr/>
          <p:nvPr/>
        </p:nvSpPr>
        <p:spPr>
          <a:xfrm>
            <a:off x="7019456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5" name="Picture 24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65" y="6140021"/>
            <a:ext cx="731520" cy="608624"/>
          </a:xfrm>
          <a:prstGeom prst="rect">
            <a:avLst/>
          </a:prstGeom>
        </p:spPr>
      </p:pic>
      <p:pic>
        <p:nvPicPr>
          <p:cNvPr id="26" name="Picture 25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06" y="5988661"/>
            <a:ext cx="731520" cy="725668"/>
          </a:xfrm>
          <a:prstGeom prst="rect">
            <a:avLst/>
          </a:prstGeom>
        </p:spPr>
      </p:pic>
      <p:pic>
        <p:nvPicPr>
          <p:cNvPr id="3" name="Picture 2" descr="University of New Haven - UNH Logo PNG Vector">
            <a:extLst>
              <a:ext uri="{FF2B5EF4-FFF2-40B4-BE49-F238E27FC236}">
                <a16:creationId xmlns:a16="http://schemas.microsoft.com/office/drawing/2014/main" id="{507C875D-3C05-D01D-7D6A-41FB6566E6D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74328" y="2920854"/>
            <a:ext cx="2389414" cy="203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01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tanding next to a question mark&#10;&#10;Description automatically generated">
            <a:extLst>
              <a:ext uri="{FF2B5EF4-FFF2-40B4-BE49-F238E27FC236}">
                <a16:creationId xmlns:a16="http://schemas.microsoft.com/office/drawing/2014/main" id="{FCF2AFD8-6831-1AAD-07E8-7E92C44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46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-12308941" y="5532120"/>
            <a:ext cx="28968192" cy="1325880"/>
          </a:xfrm>
          <a:custGeom>
            <a:avLst/>
            <a:gdLst>
              <a:gd name="connsiteX0" fmla="*/ 0 w 28968192"/>
              <a:gd name="connsiteY0" fmla="*/ 0 h 1325880"/>
              <a:gd name="connsiteX1" fmla="*/ 13821156 w 28968192"/>
              <a:gd name="connsiteY1" fmla="*/ 0 h 1325880"/>
              <a:gd name="connsiteX2" fmla="*/ 14484096 w 28968192"/>
              <a:gd name="connsiteY2" fmla="*/ 617220 h 1325880"/>
              <a:gd name="connsiteX3" fmla="*/ 15147036 w 28968192"/>
              <a:gd name="connsiteY3" fmla="*/ 0 h 1325880"/>
              <a:gd name="connsiteX4" fmla="*/ 28968192 w 28968192"/>
              <a:gd name="connsiteY4" fmla="*/ 0 h 1325880"/>
              <a:gd name="connsiteX5" fmla="*/ 28968192 w 28968192"/>
              <a:gd name="connsiteY5" fmla="*/ 1325880 h 1325880"/>
              <a:gd name="connsiteX6" fmla="*/ 0 w 28968192"/>
              <a:gd name="connsiteY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68192" h="1325880">
                <a:moveTo>
                  <a:pt x="0" y="0"/>
                </a:moveTo>
                <a:lnTo>
                  <a:pt x="13821156" y="0"/>
                </a:lnTo>
                <a:cubicBezTo>
                  <a:pt x="13821156" y="340881"/>
                  <a:pt x="14117964" y="617220"/>
                  <a:pt x="14484096" y="617220"/>
                </a:cubicBezTo>
                <a:cubicBezTo>
                  <a:pt x="14850228" y="617220"/>
                  <a:pt x="15147036" y="340881"/>
                  <a:pt x="15147036" y="0"/>
                </a:cubicBezTo>
                <a:lnTo>
                  <a:pt x="28968192" y="0"/>
                </a:lnTo>
                <a:lnTo>
                  <a:pt x="28968192" y="1325880"/>
                </a:lnTo>
                <a:lnTo>
                  <a:pt x="0" y="13258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Connector 3"/>
          <p:cNvSpPr/>
          <p:nvPr/>
        </p:nvSpPr>
        <p:spPr>
          <a:xfrm>
            <a:off x="5725668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Connector 4"/>
          <p:cNvSpPr/>
          <p:nvPr/>
        </p:nvSpPr>
        <p:spPr>
          <a:xfrm>
            <a:off x="4431880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lowchart: Connector 5"/>
          <p:cNvSpPr/>
          <p:nvPr/>
        </p:nvSpPr>
        <p:spPr>
          <a:xfrm>
            <a:off x="3100412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lowchart: Connector 6"/>
          <p:cNvSpPr/>
          <p:nvPr/>
        </p:nvSpPr>
        <p:spPr>
          <a:xfrm>
            <a:off x="1806624" y="5250524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lowchart: Connector 7"/>
          <p:cNvSpPr/>
          <p:nvPr/>
        </p:nvSpPr>
        <p:spPr>
          <a:xfrm>
            <a:off x="11013860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lowchart: Connector 8"/>
          <p:cNvSpPr/>
          <p:nvPr/>
        </p:nvSpPr>
        <p:spPr>
          <a:xfrm>
            <a:off x="9682392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252" y="6020051"/>
            <a:ext cx="731520" cy="731520"/>
          </a:xfrm>
          <a:prstGeom prst="rect">
            <a:avLst/>
          </a:prstGeom>
        </p:spPr>
      </p:pic>
      <p:pic>
        <p:nvPicPr>
          <p:cNvPr id="13" name="Picture 1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860" y="6010508"/>
            <a:ext cx="731520" cy="731520"/>
          </a:xfrm>
          <a:prstGeom prst="rect">
            <a:avLst/>
          </a:prstGeom>
        </p:spPr>
      </p:pic>
      <p:pic>
        <p:nvPicPr>
          <p:cNvPr id="15" name="Picture 1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304" y="5260067"/>
            <a:ext cx="731520" cy="728594"/>
          </a:xfrm>
          <a:prstGeom prst="rect">
            <a:avLst/>
          </a:prstGeom>
        </p:spPr>
      </p:pic>
      <p:pic>
        <p:nvPicPr>
          <p:cNvPr id="16" name="Picture 15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710" y="6020051"/>
            <a:ext cx="731520" cy="788398"/>
          </a:xfrm>
          <a:prstGeom prst="rect">
            <a:avLst/>
          </a:prstGeom>
        </p:spPr>
      </p:pic>
      <p:pic>
        <p:nvPicPr>
          <p:cNvPr id="17" name="Picture 16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776" y="6047183"/>
            <a:ext cx="731520" cy="608624"/>
          </a:xfrm>
          <a:prstGeom prst="rect">
            <a:avLst/>
          </a:prstGeom>
        </p:spPr>
      </p:pic>
      <p:pic>
        <p:nvPicPr>
          <p:cNvPr id="18" name="Picture 17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348" y="6154616"/>
            <a:ext cx="731520" cy="443301"/>
          </a:xfrm>
          <a:prstGeom prst="rect">
            <a:avLst/>
          </a:prstGeom>
        </p:spPr>
      </p:pic>
      <p:sp>
        <p:nvSpPr>
          <p:cNvPr id="21" name="Flowchart: Connector 20"/>
          <p:cNvSpPr/>
          <p:nvPr/>
        </p:nvSpPr>
        <p:spPr>
          <a:xfrm>
            <a:off x="488857" y="6020051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6" y="6081498"/>
            <a:ext cx="731520" cy="608625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2A94B397-BB9C-031D-353E-7DFF775E64E6}"/>
              </a:ext>
            </a:extLst>
          </p:cNvPr>
          <p:cNvSpPr txBox="1">
            <a:spLocks/>
          </p:cNvSpPr>
          <p:nvPr/>
        </p:nvSpPr>
        <p:spPr>
          <a:xfrm>
            <a:off x="2841282" y="2389640"/>
            <a:ext cx="3181196" cy="5332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>
                <a:solidFill>
                  <a:schemeClr val="bg1"/>
                </a:solidFill>
              </a:rPr>
              <a:t>Gannavarapu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Lalitha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Sravani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2A94B397-BB9C-031D-353E-7DFF775E64E6}"/>
              </a:ext>
            </a:extLst>
          </p:cNvPr>
          <p:cNvSpPr txBox="1">
            <a:spLocks/>
          </p:cNvSpPr>
          <p:nvPr/>
        </p:nvSpPr>
        <p:spPr>
          <a:xfrm>
            <a:off x="3074534" y="5018048"/>
            <a:ext cx="3158546" cy="40564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>
                <a:solidFill>
                  <a:schemeClr val="bg1"/>
                </a:solidFill>
              </a:rPr>
              <a:t>Dhanala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Rupesh</a:t>
            </a:r>
            <a:r>
              <a:rPr lang="en-US" sz="2000" dirty="0">
                <a:solidFill>
                  <a:schemeClr val="bg1"/>
                </a:solidFill>
              </a:rPr>
              <a:t> Kumar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2A94B397-BB9C-031D-353E-7DFF775E64E6}"/>
              </a:ext>
            </a:extLst>
          </p:cNvPr>
          <p:cNvSpPr txBox="1">
            <a:spLocks/>
          </p:cNvSpPr>
          <p:nvPr/>
        </p:nvSpPr>
        <p:spPr>
          <a:xfrm>
            <a:off x="8739720" y="5041539"/>
            <a:ext cx="3388096" cy="52854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Venkata Seshadri </a:t>
            </a:r>
            <a:r>
              <a:rPr lang="en-US" sz="2000" dirty="0" err="1">
                <a:solidFill>
                  <a:schemeClr val="bg1"/>
                </a:solidFill>
              </a:rPr>
              <a:t>Kaluva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Kolanu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A94B397-BB9C-031D-353E-7DFF775E64E6}"/>
              </a:ext>
            </a:extLst>
          </p:cNvPr>
          <p:cNvSpPr txBox="1">
            <a:spLocks/>
          </p:cNvSpPr>
          <p:nvPr/>
        </p:nvSpPr>
        <p:spPr>
          <a:xfrm>
            <a:off x="8562076" y="2402501"/>
            <a:ext cx="3565740" cy="4095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>
                <a:solidFill>
                  <a:schemeClr val="bg1"/>
                </a:solidFill>
              </a:rPr>
              <a:t>Daddanala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Kaleswara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Manikanta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02" y="165117"/>
            <a:ext cx="2275200" cy="2275200"/>
          </a:xfrm>
          <a:prstGeom prst="ellipse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50" y="2875138"/>
            <a:ext cx="2276505" cy="2276505"/>
          </a:xfrm>
          <a:prstGeom prst="ellipse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" t="18979" r="-1268" b="-1805"/>
          <a:stretch/>
        </p:blipFill>
        <p:spPr>
          <a:xfrm>
            <a:off x="7019456" y="2831254"/>
            <a:ext cx="2276505" cy="2275200"/>
          </a:xfrm>
          <a:prstGeom prst="ellipse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452" y="173050"/>
            <a:ext cx="2275200" cy="2275200"/>
          </a:xfrm>
          <a:prstGeom prst="ellipse">
            <a:avLst/>
          </a:prstGeom>
        </p:spPr>
      </p:pic>
      <p:sp>
        <p:nvSpPr>
          <p:cNvPr id="35" name="Flowchart: Connector 34"/>
          <p:cNvSpPr/>
          <p:nvPr/>
        </p:nvSpPr>
        <p:spPr>
          <a:xfrm>
            <a:off x="8350924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Flowchart: Connector 35"/>
          <p:cNvSpPr/>
          <p:nvPr/>
        </p:nvSpPr>
        <p:spPr>
          <a:xfrm>
            <a:off x="7019456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7" name="Picture 36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65" y="6140021"/>
            <a:ext cx="731520" cy="608624"/>
          </a:xfrm>
          <a:prstGeom prst="rect">
            <a:avLst/>
          </a:prstGeom>
        </p:spPr>
      </p:pic>
      <p:pic>
        <p:nvPicPr>
          <p:cNvPr id="38" name="Picture 37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06" y="5988661"/>
            <a:ext cx="731520" cy="72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7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8"/>
            <a:ext cx="5463549" cy="5404577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>
            <a:off x="-10999084" y="5532120"/>
            <a:ext cx="28968192" cy="1325880"/>
          </a:xfrm>
          <a:custGeom>
            <a:avLst/>
            <a:gdLst>
              <a:gd name="connsiteX0" fmla="*/ 0 w 28968192"/>
              <a:gd name="connsiteY0" fmla="*/ 0 h 1325880"/>
              <a:gd name="connsiteX1" fmla="*/ 13821156 w 28968192"/>
              <a:gd name="connsiteY1" fmla="*/ 0 h 1325880"/>
              <a:gd name="connsiteX2" fmla="*/ 14484096 w 28968192"/>
              <a:gd name="connsiteY2" fmla="*/ 617220 h 1325880"/>
              <a:gd name="connsiteX3" fmla="*/ 15147036 w 28968192"/>
              <a:gd name="connsiteY3" fmla="*/ 0 h 1325880"/>
              <a:gd name="connsiteX4" fmla="*/ 28968192 w 28968192"/>
              <a:gd name="connsiteY4" fmla="*/ 0 h 1325880"/>
              <a:gd name="connsiteX5" fmla="*/ 28968192 w 28968192"/>
              <a:gd name="connsiteY5" fmla="*/ 1325880 h 1325880"/>
              <a:gd name="connsiteX6" fmla="*/ 0 w 28968192"/>
              <a:gd name="connsiteY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68192" h="1325880">
                <a:moveTo>
                  <a:pt x="0" y="0"/>
                </a:moveTo>
                <a:lnTo>
                  <a:pt x="13821156" y="0"/>
                </a:lnTo>
                <a:cubicBezTo>
                  <a:pt x="13821156" y="340881"/>
                  <a:pt x="14117964" y="617220"/>
                  <a:pt x="14484096" y="617220"/>
                </a:cubicBezTo>
                <a:cubicBezTo>
                  <a:pt x="14850228" y="617220"/>
                  <a:pt x="15147036" y="340881"/>
                  <a:pt x="15147036" y="0"/>
                </a:cubicBezTo>
                <a:lnTo>
                  <a:pt x="28968192" y="0"/>
                </a:lnTo>
                <a:lnTo>
                  <a:pt x="28968192" y="1325880"/>
                </a:lnTo>
                <a:lnTo>
                  <a:pt x="0" y="13258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lowchart: Connector 21"/>
          <p:cNvSpPr/>
          <p:nvPr/>
        </p:nvSpPr>
        <p:spPr>
          <a:xfrm>
            <a:off x="488857" y="6020051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Flowchart: Connector 22"/>
          <p:cNvSpPr/>
          <p:nvPr/>
        </p:nvSpPr>
        <p:spPr>
          <a:xfrm>
            <a:off x="5725668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Flowchart: Connector 23"/>
          <p:cNvSpPr/>
          <p:nvPr/>
        </p:nvSpPr>
        <p:spPr>
          <a:xfrm>
            <a:off x="4431880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Flowchart: Connector 24"/>
          <p:cNvSpPr/>
          <p:nvPr/>
        </p:nvSpPr>
        <p:spPr>
          <a:xfrm>
            <a:off x="3119252" y="5269445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Flowchart: Connector 25"/>
          <p:cNvSpPr/>
          <p:nvPr/>
        </p:nvSpPr>
        <p:spPr>
          <a:xfrm>
            <a:off x="1806624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Flowchart: Connector 26"/>
          <p:cNvSpPr/>
          <p:nvPr/>
        </p:nvSpPr>
        <p:spPr>
          <a:xfrm>
            <a:off x="11013860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Flowchart: Connector 27"/>
          <p:cNvSpPr/>
          <p:nvPr/>
        </p:nvSpPr>
        <p:spPr>
          <a:xfrm>
            <a:off x="9682392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92" y="5278988"/>
            <a:ext cx="731520" cy="731520"/>
          </a:xfrm>
          <a:prstGeom prst="rect">
            <a:avLst/>
          </a:prstGeom>
        </p:spPr>
      </p:pic>
      <p:pic>
        <p:nvPicPr>
          <p:cNvPr id="32" name="Picture 3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860" y="6010508"/>
            <a:ext cx="731520" cy="731520"/>
          </a:xfrm>
          <a:prstGeom prst="rect">
            <a:avLst/>
          </a:prstGeom>
        </p:spPr>
      </p:pic>
      <p:pic>
        <p:nvPicPr>
          <p:cNvPr id="34" name="Picture 33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304" y="6020051"/>
            <a:ext cx="731520" cy="728594"/>
          </a:xfrm>
          <a:prstGeom prst="rect">
            <a:avLst/>
          </a:prstGeom>
        </p:spPr>
      </p:pic>
      <p:pic>
        <p:nvPicPr>
          <p:cNvPr id="35" name="Picture 34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710" y="6020051"/>
            <a:ext cx="731520" cy="788398"/>
          </a:xfrm>
          <a:prstGeom prst="rect">
            <a:avLst/>
          </a:prstGeom>
        </p:spPr>
      </p:pic>
      <p:pic>
        <p:nvPicPr>
          <p:cNvPr id="36" name="Picture 35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776" y="6047183"/>
            <a:ext cx="731520" cy="608624"/>
          </a:xfrm>
          <a:prstGeom prst="rect">
            <a:avLst/>
          </a:prstGeom>
        </p:spPr>
      </p:pic>
      <p:pic>
        <p:nvPicPr>
          <p:cNvPr id="37" name="Picture 36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348" y="6154616"/>
            <a:ext cx="731520" cy="443301"/>
          </a:xfrm>
          <a:prstGeom prst="rect">
            <a:avLst/>
          </a:prstGeom>
        </p:spPr>
      </p:pic>
      <p:pic>
        <p:nvPicPr>
          <p:cNvPr id="39" name="Picture 38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6" y="6081498"/>
            <a:ext cx="731520" cy="6086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751" y="4659711"/>
            <a:ext cx="656793" cy="65573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66" y="453507"/>
            <a:ext cx="813571" cy="65573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012" y="4067805"/>
            <a:ext cx="666605" cy="655730"/>
          </a:xfrm>
          <a:prstGeom prst="rect">
            <a:avLst/>
          </a:prstGeom>
        </p:spPr>
      </p:pic>
      <p:sp>
        <p:nvSpPr>
          <p:cNvPr id="46" name="Oval Callout 45"/>
          <p:cNvSpPr/>
          <p:nvPr/>
        </p:nvSpPr>
        <p:spPr>
          <a:xfrm>
            <a:off x="5033548" y="48622"/>
            <a:ext cx="5609804" cy="1056430"/>
          </a:xfrm>
          <a:prstGeom prst="wedgeEllipseCallout">
            <a:avLst>
              <a:gd name="adj1" fmla="val -9409"/>
              <a:gd name="adj2" fmla="val 1266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IN" sz="1200" b="1" dirty="0">
              <a:ea typeface="Calibri" panose="020F0502020204030204"/>
              <a:cs typeface="Calibri" panose="020F0502020204030204"/>
            </a:endParaRPr>
          </a:p>
          <a:p>
            <a:pPr algn="ctr"/>
            <a:endParaRPr lang="en-IN" dirty="0">
              <a:ea typeface="Calibri"/>
              <a:cs typeface="Calibri"/>
            </a:endParaRPr>
          </a:p>
        </p:txBody>
      </p:sp>
      <p:sp>
        <p:nvSpPr>
          <p:cNvPr id="47" name="Oval Callout 46"/>
          <p:cNvSpPr/>
          <p:nvPr/>
        </p:nvSpPr>
        <p:spPr>
          <a:xfrm>
            <a:off x="8476935" y="1097405"/>
            <a:ext cx="3487090" cy="1315423"/>
          </a:xfrm>
          <a:prstGeom prst="wedgeEllipseCallout">
            <a:avLst>
              <a:gd name="adj1" fmla="val -71201"/>
              <a:gd name="adj2" fmla="val 466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ea typeface="+mn-lt"/>
                <a:cs typeface="+mn-lt"/>
              </a:rPr>
              <a:t>Fuel Efficiency &amp; Resale Value?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48" name="Oval Callout 47"/>
          <p:cNvSpPr/>
          <p:nvPr/>
        </p:nvSpPr>
        <p:spPr>
          <a:xfrm>
            <a:off x="8433993" y="3186445"/>
            <a:ext cx="3487090" cy="1315423"/>
          </a:xfrm>
          <a:prstGeom prst="wedgeEllipseCallout">
            <a:avLst>
              <a:gd name="adj1" fmla="val -71720"/>
              <a:gd name="adj2" fmla="val -44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ea typeface="+mn-lt"/>
                <a:cs typeface="+mn-lt"/>
              </a:rPr>
              <a:t>Technical Features &amp; Environmental Regulations?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132" y="592123"/>
            <a:ext cx="644012" cy="378498"/>
          </a:xfrm>
          <a:prstGeom prst="rect">
            <a:avLst/>
          </a:prstGeom>
        </p:spPr>
      </p:pic>
      <p:sp>
        <p:nvSpPr>
          <p:cNvPr id="50" name="Flowchart: Connector 49"/>
          <p:cNvSpPr/>
          <p:nvPr/>
        </p:nvSpPr>
        <p:spPr>
          <a:xfrm>
            <a:off x="8350924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Flowchart: Connector 50"/>
          <p:cNvSpPr/>
          <p:nvPr/>
        </p:nvSpPr>
        <p:spPr>
          <a:xfrm>
            <a:off x="7019456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2" name="Picture 51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65" y="6140021"/>
            <a:ext cx="731520" cy="608624"/>
          </a:xfrm>
          <a:prstGeom prst="rect">
            <a:avLst/>
          </a:prstGeom>
        </p:spPr>
      </p:pic>
      <p:pic>
        <p:nvPicPr>
          <p:cNvPr id="53" name="Picture 52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06" y="5988661"/>
            <a:ext cx="731520" cy="725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B73CBC-13BD-B0FD-B1B0-4B8ADC7D0E7A}"/>
              </a:ext>
            </a:extLst>
          </p:cNvPr>
          <p:cNvSpPr txBox="1"/>
          <p:nvPr/>
        </p:nvSpPr>
        <p:spPr>
          <a:xfrm>
            <a:off x="5758543" y="266699"/>
            <a:ext cx="41964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ea typeface="+mn-lt"/>
                <a:cs typeface="+mn-lt"/>
              </a:rPr>
              <a:t>Expected Maintenance Costs &amp; Upcoming Service Requirements?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662" y="1295947"/>
            <a:ext cx="2625256" cy="327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92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73" y="-506505"/>
            <a:ext cx="8383863" cy="685800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-7070739" y="5532120"/>
            <a:ext cx="28968192" cy="1325880"/>
          </a:xfrm>
          <a:custGeom>
            <a:avLst/>
            <a:gdLst>
              <a:gd name="connsiteX0" fmla="*/ 0 w 28968192"/>
              <a:gd name="connsiteY0" fmla="*/ 0 h 1325880"/>
              <a:gd name="connsiteX1" fmla="*/ 13821156 w 28968192"/>
              <a:gd name="connsiteY1" fmla="*/ 0 h 1325880"/>
              <a:gd name="connsiteX2" fmla="*/ 14484096 w 28968192"/>
              <a:gd name="connsiteY2" fmla="*/ 617220 h 1325880"/>
              <a:gd name="connsiteX3" fmla="*/ 15147036 w 28968192"/>
              <a:gd name="connsiteY3" fmla="*/ 0 h 1325880"/>
              <a:gd name="connsiteX4" fmla="*/ 28968192 w 28968192"/>
              <a:gd name="connsiteY4" fmla="*/ 0 h 1325880"/>
              <a:gd name="connsiteX5" fmla="*/ 28968192 w 28968192"/>
              <a:gd name="connsiteY5" fmla="*/ 1325880 h 1325880"/>
              <a:gd name="connsiteX6" fmla="*/ 0 w 28968192"/>
              <a:gd name="connsiteY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68192" h="1325880">
                <a:moveTo>
                  <a:pt x="0" y="0"/>
                </a:moveTo>
                <a:lnTo>
                  <a:pt x="13821156" y="0"/>
                </a:lnTo>
                <a:cubicBezTo>
                  <a:pt x="13821156" y="340881"/>
                  <a:pt x="14117964" y="617220"/>
                  <a:pt x="14484096" y="617220"/>
                </a:cubicBezTo>
                <a:cubicBezTo>
                  <a:pt x="14850228" y="617220"/>
                  <a:pt x="15147036" y="340881"/>
                  <a:pt x="15147036" y="0"/>
                </a:cubicBezTo>
                <a:lnTo>
                  <a:pt x="28968192" y="0"/>
                </a:lnTo>
                <a:lnTo>
                  <a:pt x="28968192" y="1325880"/>
                </a:lnTo>
                <a:lnTo>
                  <a:pt x="0" y="13258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lowchart: Connector 2"/>
          <p:cNvSpPr/>
          <p:nvPr/>
        </p:nvSpPr>
        <p:spPr>
          <a:xfrm>
            <a:off x="488857" y="6017125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Connector 3"/>
          <p:cNvSpPr/>
          <p:nvPr/>
        </p:nvSpPr>
        <p:spPr>
          <a:xfrm>
            <a:off x="5725668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Connector 4"/>
          <p:cNvSpPr/>
          <p:nvPr/>
        </p:nvSpPr>
        <p:spPr>
          <a:xfrm>
            <a:off x="4431880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lowchart: Connector 5"/>
          <p:cNvSpPr/>
          <p:nvPr/>
        </p:nvSpPr>
        <p:spPr>
          <a:xfrm>
            <a:off x="3100412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lowchart: Connector 6"/>
          <p:cNvSpPr/>
          <p:nvPr/>
        </p:nvSpPr>
        <p:spPr>
          <a:xfrm>
            <a:off x="1806624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lowchart: Connector 7"/>
          <p:cNvSpPr/>
          <p:nvPr/>
        </p:nvSpPr>
        <p:spPr>
          <a:xfrm>
            <a:off x="11013860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lowchart: Connector 8"/>
          <p:cNvSpPr/>
          <p:nvPr/>
        </p:nvSpPr>
        <p:spPr>
          <a:xfrm>
            <a:off x="9682392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lowchart: Connector 10"/>
          <p:cNvSpPr/>
          <p:nvPr/>
        </p:nvSpPr>
        <p:spPr>
          <a:xfrm>
            <a:off x="7027286" y="5285605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252" y="6020051"/>
            <a:ext cx="731520" cy="731520"/>
          </a:xfrm>
          <a:prstGeom prst="rect">
            <a:avLst/>
          </a:prstGeom>
        </p:spPr>
      </p:pic>
      <p:pic>
        <p:nvPicPr>
          <p:cNvPr id="13" name="Picture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860" y="6010508"/>
            <a:ext cx="731520" cy="731520"/>
          </a:xfrm>
          <a:prstGeom prst="rect">
            <a:avLst/>
          </a:prstGeom>
        </p:spPr>
      </p:pic>
      <p:pic>
        <p:nvPicPr>
          <p:cNvPr id="15" name="Picture 14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304" y="6020051"/>
            <a:ext cx="731520" cy="728594"/>
          </a:xfrm>
          <a:prstGeom prst="rect">
            <a:avLst/>
          </a:prstGeom>
        </p:spPr>
      </p:pic>
      <p:pic>
        <p:nvPicPr>
          <p:cNvPr id="16" name="Picture 15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710" y="6020051"/>
            <a:ext cx="731520" cy="788398"/>
          </a:xfrm>
          <a:prstGeom prst="rect">
            <a:avLst/>
          </a:prstGeom>
        </p:spPr>
      </p:pic>
      <p:pic>
        <p:nvPicPr>
          <p:cNvPr id="17" name="Picture 16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776" y="6047183"/>
            <a:ext cx="731520" cy="608624"/>
          </a:xfrm>
          <a:prstGeom prst="rect">
            <a:avLst/>
          </a:prstGeom>
        </p:spPr>
      </p:pic>
      <p:pic>
        <p:nvPicPr>
          <p:cNvPr id="18" name="Picture 17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348" y="6154616"/>
            <a:ext cx="731520" cy="443301"/>
          </a:xfrm>
          <a:prstGeom prst="rect">
            <a:avLst/>
          </a:prstGeom>
        </p:spPr>
      </p:pic>
      <p:pic>
        <p:nvPicPr>
          <p:cNvPr id="20" name="Picture 19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6" y="6078572"/>
            <a:ext cx="731520" cy="608625"/>
          </a:xfrm>
          <a:prstGeom prst="rect">
            <a:avLst/>
          </a:prstGeom>
        </p:spPr>
      </p:pic>
      <p:sp>
        <p:nvSpPr>
          <p:cNvPr id="21" name="Flowchart: Connector 20"/>
          <p:cNvSpPr/>
          <p:nvPr/>
        </p:nvSpPr>
        <p:spPr>
          <a:xfrm>
            <a:off x="8350924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06" y="5988661"/>
            <a:ext cx="731520" cy="725668"/>
          </a:xfrm>
          <a:prstGeom prst="rect">
            <a:avLst/>
          </a:prstGeom>
        </p:spPr>
      </p:pic>
      <p:pic>
        <p:nvPicPr>
          <p:cNvPr id="23" name="Picture 22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65" y="5365307"/>
            <a:ext cx="731520" cy="608624"/>
          </a:xfrm>
          <a:prstGeom prst="rect">
            <a:avLst/>
          </a:prstGeom>
        </p:spPr>
      </p:pic>
      <p:sp>
        <p:nvSpPr>
          <p:cNvPr id="26" name="Flowchart: Alternate Process 25"/>
          <p:cNvSpPr/>
          <p:nvPr/>
        </p:nvSpPr>
        <p:spPr>
          <a:xfrm>
            <a:off x="74646" y="547112"/>
            <a:ext cx="2333904" cy="2039070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IN" b="1" dirty="0"/>
              <a:t>Determine business objectives </a:t>
            </a:r>
            <a:endParaRPr lang="en-US" dirty="0"/>
          </a:p>
          <a:p>
            <a:r>
              <a:rPr lang="en-IN" b="1" dirty="0"/>
              <a:t>Assess situation</a:t>
            </a:r>
            <a:endParaRPr lang="en-IN" b="1" dirty="0">
              <a:cs typeface="Calibri"/>
            </a:endParaRPr>
          </a:p>
          <a:p>
            <a:r>
              <a:rPr lang="en-IN" b="1" dirty="0"/>
              <a:t>Determine data mining goals</a:t>
            </a:r>
            <a:endParaRPr lang="en-IN" b="1" dirty="0">
              <a:cs typeface="Calibri"/>
            </a:endParaRPr>
          </a:p>
          <a:p>
            <a:r>
              <a:rPr lang="en-IN" b="1" dirty="0"/>
              <a:t>Produce project plan</a:t>
            </a:r>
            <a:endParaRPr lang="en-IN" b="1" dirty="0">
              <a:cs typeface="Calibri"/>
            </a:endParaRPr>
          </a:p>
        </p:txBody>
      </p:sp>
      <p:sp>
        <p:nvSpPr>
          <p:cNvPr id="27" name="Left Arrow 26"/>
          <p:cNvSpPr/>
          <p:nvPr/>
        </p:nvSpPr>
        <p:spPr>
          <a:xfrm>
            <a:off x="2398141" y="1028744"/>
            <a:ext cx="1442222" cy="402123"/>
          </a:xfrm>
          <a:prstGeom prst="leftArrow">
            <a:avLst>
              <a:gd name="adj1" fmla="val 18960"/>
              <a:gd name="adj2" fmla="val 48551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Flowchart: Alternate Process 27"/>
          <p:cNvSpPr/>
          <p:nvPr/>
        </p:nvSpPr>
        <p:spPr>
          <a:xfrm>
            <a:off x="74646" y="2741413"/>
            <a:ext cx="2216067" cy="2289016"/>
          </a:xfrm>
          <a:prstGeom prst="flowChartAlternateProcess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IN" dirty="0"/>
              <a:t>Plan deployment</a:t>
            </a:r>
            <a:endParaRPr lang="en-IN" dirty="0">
              <a:cs typeface="Calibri"/>
            </a:endParaRPr>
          </a:p>
          <a:p>
            <a:r>
              <a:rPr lang="en-IN" dirty="0"/>
              <a:t>Plan monitoring and </a:t>
            </a:r>
            <a:r>
              <a:rPr lang="en-IN"/>
              <a:t>maintenance</a:t>
            </a:r>
            <a:endParaRPr lang="en-IN">
              <a:cs typeface="Calibri"/>
            </a:endParaRPr>
          </a:p>
          <a:p>
            <a:r>
              <a:rPr lang="en-IN" dirty="0"/>
              <a:t>Produce final report</a:t>
            </a:r>
            <a:endParaRPr lang="en-IN" dirty="0">
              <a:cs typeface="Calibri"/>
            </a:endParaRPr>
          </a:p>
          <a:p>
            <a:r>
              <a:rPr lang="en-IN" dirty="0"/>
              <a:t>Review project</a:t>
            </a:r>
            <a:endParaRPr lang="en-IN" dirty="0">
              <a:cs typeface="Calibri"/>
            </a:endParaRPr>
          </a:p>
        </p:txBody>
      </p:sp>
      <p:sp>
        <p:nvSpPr>
          <p:cNvPr id="31" name="Bent Arrow 30"/>
          <p:cNvSpPr/>
          <p:nvPr/>
        </p:nvSpPr>
        <p:spPr>
          <a:xfrm rot="10572875">
            <a:off x="2390974" y="3427523"/>
            <a:ext cx="1450083" cy="868680"/>
          </a:xfrm>
          <a:prstGeom prst="bentArrow">
            <a:avLst>
              <a:gd name="adj1" fmla="val 9243"/>
              <a:gd name="adj2" fmla="val 25000"/>
              <a:gd name="adj3" fmla="val 25000"/>
              <a:gd name="adj4" fmla="val 4375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8909824" y="79890"/>
            <a:ext cx="2807155" cy="150102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bg1"/>
                </a:solidFill>
              </a:rPr>
              <a:t>Collect initial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bg1"/>
                </a:solidFill>
              </a:rPr>
              <a:t>Describe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bg1"/>
                </a:solidFill>
              </a:rPr>
              <a:t>Explore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bg1"/>
                </a:solidFill>
              </a:rPr>
              <a:t>Verify data quality</a:t>
            </a:r>
            <a:endParaRPr lang="en-IN" sz="2200" dirty="0">
              <a:solidFill>
                <a:schemeClr val="bg1"/>
              </a:solidFill>
            </a:endParaRPr>
          </a:p>
        </p:txBody>
      </p:sp>
      <p:sp>
        <p:nvSpPr>
          <p:cNvPr id="33" name="Flowchart: Alternate Process 32"/>
          <p:cNvSpPr/>
          <p:nvPr/>
        </p:nvSpPr>
        <p:spPr>
          <a:xfrm>
            <a:off x="9682392" y="1685401"/>
            <a:ext cx="2427830" cy="1803301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/>
                </a:solidFill>
              </a:rPr>
              <a:t>Select data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/>
                </a:solidFill>
              </a:rPr>
              <a:t>Clean data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/>
                </a:solidFill>
              </a:rPr>
              <a:t>Construct data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/>
                </a:solidFill>
              </a:rPr>
              <a:t>Integrate data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/>
                </a:solidFill>
              </a:rPr>
              <a:t>Format data</a:t>
            </a:r>
          </a:p>
        </p:txBody>
      </p:sp>
      <p:sp>
        <p:nvSpPr>
          <p:cNvPr id="34" name="Flowchart: Alternate Process 33"/>
          <p:cNvSpPr/>
          <p:nvPr/>
        </p:nvSpPr>
        <p:spPr>
          <a:xfrm>
            <a:off x="9044736" y="3593191"/>
            <a:ext cx="3065487" cy="2276573"/>
          </a:xfrm>
          <a:prstGeom prst="flowChartAlternateProcess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2200" dirty="0"/>
              <a:t>Select modeling techniques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2200" dirty="0"/>
              <a:t>Generate test design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IN" sz="2200" dirty="0"/>
              <a:t>Build model or Assess model</a:t>
            </a:r>
          </a:p>
        </p:txBody>
      </p:sp>
      <p:sp>
        <p:nvSpPr>
          <p:cNvPr id="35" name="Left Arrow 34"/>
          <p:cNvSpPr/>
          <p:nvPr/>
        </p:nvSpPr>
        <p:spPr>
          <a:xfrm rot="10800000">
            <a:off x="7847820" y="827682"/>
            <a:ext cx="986376" cy="402123"/>
          </a:xfrm>
          <a:prstGeom prst="leftArrow">
            <a:avLst>
              <a:gd name="adj1" fmla="val 18960"/>
              <a:gd name="adj2" fmla="val 48551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Left Arrow 35"/>
          <p:cNvSpPr/>
          <p:nvPr/>
        </p:nvSpPr>
        <p:spPr>
          <a:xfrm rot="10800000">
            <a:off x="8589256" y="2161869"/>
            <a:ext cx="986376" cy="402123"/>
          </a:xfrm>
          <a:prstGeom prst="leftArrow">
            <a:avLst>
              <a:gd name="adj1" fmla="val 18960"/>
              <a:gd name="adj2" fmla="val 48551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Bent Arrow 36"/>
          <p:cNvSpPr/>
          <p:nvPr/>
        </p:nvSpPr>
        <p:spPr>
          <a:xfrm rot="21270269" flipV="1">
            <a:off x="7955441" y="3906628"/>
            <a:ext cx="973378" cy="802523"/>
          </a:xfrm>
          <a:prstGeom prst="bentArrow">
            <a:avLst>
              <a:gd name="adj1" fmla="val 9243"/>
              <a:gd name="adj2" fmla="val 25000"/>
              <a:gd name="adj3" fmla="val 25000"/>
              <a:gd name="adj4" fmla="val 4375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73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>
            <a:off x="-9684927" y="5532120"/>
            <a:ext cx="28968192" cy="1325880"/>
          </a:xfrm>
          <a:custGeom>
            <a:avLst/>
            <a:gdLst>
              <a:gd name="connsiteX0" fmla="*/ 0 w 28968192"/>
              <a:gd name="connsiteY0" fmla="*/ 0 h 1325880"/>
              <a:gd name="connsiteX1" fmla="*/ 13821156 w 28968192"/>
              <a:gd name="connsiteY1" fmla="*/ 0 h 1325880"/>
              <a:gd name="connsiteX2" fmla="*/ 14484096 w 28968192"/>
              <a:gd name="connsiteY2" fmla="*/ 617220 h 1325880"/>
              <a:gd name="connsiteX3" fmla="*/ 15147036 w 28968192"/>
              <a:gd name="connsiteY3" fmla="*/ 0 h 1325880"/>
              <a:gd name="connsiteX4" fmla="*/ 28968192 w 28968192"/>
              <a:gd name="connsiteY4" fmla="*/ 0 h 1325880"/>
              <a:gd name="connsiteX5" fmla="*/ 28968192 w 28968192"/>
              <a:gd name="connsiteY5" fmla="*/ 1325880 h 1325880"/>
              <a:gd name="connsiteX6" fmla="*/ 0 w 28968192"/>
              <a:gd name="connsiteY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68192" h="1325880">
                <a:moveTo>
                  <a:pt x="0" y="0"/>
                </a:moveTo>
                <a:lnTo>
                  <a:pt x="13821156" y="0"/>
                </a:lnTo>
                <a:cubicBezTo>
                  <a:pt x="13821156" y="340881"/>
                  <a:pt x="14117964" y="617220"/>
                  <a:pt x="14484096" y="617220"/>
                </a:cubicBezTo>
                <a:cubicBezTo>
                  <a:pt x="14850228" y="617220"/>
                  <a:pt x="15147036" y="340881"/>
                  <a:pt x="15147036" y="0"/>
                </a:cubicBezTo>
                <a:lnTo>
                  <a:pt x="28968192" y="0"/>
                </a:lnTo>
                <a:lnTo>
                  <a:pt x="28968192" y="1325880"/>
                </a:lnTo>
                <a:lnTo>
                  <a:pt x="0" y="13258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lowchart: Connector 21"/>
          <p:cNvSpPr/>
          <p:nvPr/>
        </p:nvSpPr>
        <p:spPr>
          <a:xfrm>
            <a:off x="488857" y="6017125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Flowchart: Connector 22"/>
          <p:cNvSpPr/>
          <p:nvPr/>
        </p:nvSpPr>
        <p:spPr>
          <a:xfrm>
            <a:off x="5725668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Flowchart: Connector 23"/>
          <p:cNvSpPr/>
          <p:nvPr/>
        </p:nvSpPr>
        <p:spPr>
          <a:xfrm>
            <a:off x="4427965" y="5212567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Flowchart: Connector 24"/>
          <p:cNvSpPr/>
          <p:nvPr/>
        </p:nvSpPr>
        <p:spPr>
          <a:xfrm>
            <a:off x="3100412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Flowchart: Connector 25"/>
          <p:cNvSpPr/>
          <p:nvPr/>
        </p:nvSpPr>
        <p:spPr>
          <a:xfrm>
            <a:off x="1806624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Flowchart: Connector 26"/>
          <p:cNvSpPr/>
          <p:nvPr/>
        </p:nvSpPr>
        <p:spPr>
          <a:xfrm>
            <a:off x="11013860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Flowchart: Connector 27"/>
          <p:cNvSpPr/>
          <p:nvPr/>
        </p:nvSpPr>
        <p:spPr>
          <a:xfrm>
            <a:off x="9682392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252" y="6020051"/>
            <a:ext cx="731520" cy="731520"/>
          </a:xfrm>
          <a:prstGeom prst="rect">
            <a:avLst/>
          </a:prstGeom>
        </p:spPr>
      </p:pic>
      <p:pic>
        <p:nvPicPr>
          <p:cNvPr id="32" name="Picture 3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860" y="6010508"/>
            <a:ext cx="731520" cy="731520"/>
          </a:xfrm>
          <a:prstGeom prst="rect">
            <a:avLst/>
          </a:prstGeom>
        </p:spPr>
      </p:pic>
      <p:pic>
        <p:nvPicPr>
          <p:cNvPr id="34" name="Picture 33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304" y="6020051"/>
            <a:ext cx="731520" cy="728594"/>
          </a:xfrm>
          <a:prstGeom prst="rect">
            <a:avLst/>
          </a:prstGeom>
        </p:spPr>
      </p:pic>
      <p:pic>
        <p:nvPicPr>
          <p:cNvPr id="35" name="Picture 34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795" y="5222110"/>
            <a:ext cx="731520" cy="788398"/>
          </a:xfrm>
          <a:prstGeom prst="rect">
            <a:avLst/>
          </a:prstGeom>
        </p:spPr>
      </p:pic>
      <p:pic>
        <p:nvPicPr>
          <p:cNvPr id="36" name="Picture 35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776" y="6047183"/>
            <a:ext cx="731520" cy="608624"/>
          </a:xfrm>
          <a:prstGeom prst="rect">
            <a:avLst/>
          </a:prstGeom>
        </p:spPr>
      </p:pic>
      <p:pic>
        <p:nvPicPr>
          <p:cNvPr id="37" name="Picture 36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348" y="6154616"/>
            <a:ext cx="731520" cy="443301"/>
          </a:xfrm>
          <a:prstGeom prst="rect">
            <a:avLst/>
          </a:prstGeom>
        </p:spPr>
      </p:pic>
      <p:pic>
        <p:nvPicPr>
          <p:cNvPr id="39" name="Picture 38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6" y="6078572"/>
            <a:ext cx="731520" cy="608625"/>
          </a:xfrm>
          <a:prstGeom prst="rect">
            <a:avLst/>
          </a:prstGeom>
        </p:spPr>
      </p:pic>
      <p:pic>
        <p:nvPicPr>
          <p:cNvPr id="40" name="Picture 2" descr="Be Able To Introduce Yourself Powerpoint Presentation Slides ...">
            <a:extLst>
              <a:ext uri="{FF2B5EF4-FFF2-40B4-BE49-F238E27FC236}">
                <a16:creationId xmlns:a16="http://schemas.microsoft.com/office/drawing/2014/main" id="{9E9FD652-1A24-FC2C-54D4-D94720D4F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2"/>
          <a:stretch/>
        </p:blipFill>
        <p:spPr bwMode="auto">
          <a:xfrm>
            <a:off x="-924718" y="-182880"/>
            <a:ext cx="13408684" cy="5911458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Flowchart: Connector 44"/>
          <p:cNvSpPr/>
          <p:nvPr/>
        </p:nvSpPr>
        <p:spPr>
          <a:xfrm>
            <a:off x="8350924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Flowchart: Connector 45"/>
          <p:cNvSpPr/>
          <p:nvPr/>
        </p:nvSpPr>
        <p:spPr>
          <a:xfrm>
            <a:off x="7019456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" name="Picture 46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65" y="6140021"/>
            <a:ext cx="731520" cy="608624"/>
          </a:xfrm>
          <a:prstGeom prst="rect">
            <a:avLst/>
          </a:prstGeom>
        </p:spPr>
      </p:pic>
      <p:pic>
        <p:nvPicPr>
          <p:cNvPr id="48" name="Picture 47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06" y="5988661"/>
            <a:ext cx="731520" cy="72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10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-8388096" y="5532120"/>
            <a:ext cx="28968192" cy="1325880"/>
          </a:xfrm>
          <a:custGeom>
            <a:avLst/>
            <a:gdLst>
              <a:gd name="connsiteX0" fmla="*/ 0 w 28968192"/>
              <a:gd name="connsiteY0" fmla="*/ 0 h 1325880"/>
              <a:gd name="connsiteX1" fmla="*/ 13821156 w 28968192"/>
              <a:gd name="connsiteY1" fmla="*/ 0 h 1325880"/>
              <a:gd name="connsiteX2" fmla="*/ 14484096 w 28968192"/>
              <a:gd name="connsiteY2" fmla="*/ 617220 h 1325880"/>
              <a:gd name="connsiteX3" fmla="*/ 15147036 w 28968192"/>
              <a:gd name="connsiteY3" fmla="*/ 0 h 1325880"/>
              <a:gd name="connsiteX4" fmla="*/ 28968192 w 28968192"/>
              <a:gd name="connsiteY4" fmla="*/ 0 h 1325880"/>
              <a:gd name="connsiteX5" fmla="*/ 28968192 w 28968192"/>
              <a:gd name="connsiteY5" fmla="*/ 1325880 h 1325880"/>
              <a:gd name="connsiteX6" fmla="*/ 0 w 28968192"/>
              <a:gd name="connsiteY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68192" h="1325880">
                <a:moveTo>
                  <a:pt x="0" y="0"/>
                </a:moveTo>
                <a:lnTo>
                  <a:pt x="13821156" y="0"/>
                </a:lnTo>
                <a:cubicBezTo>
                  <a:pt x="13821156" y="340881"/>
                  <a:pt x="14117964" y="617220"/>
                  <a:pt x="14484096" y="617220"/>
                </a:cubicBezTo>
                <a:cubicBezTo>
                  <a:pt x="14850228" y="617220"/>
                  <a:pt x="15147036" y="340881"/>
                  <a:pt x="15147036" y="0"/>
                </a:cubicBezTo>
                <a:lnTo>
                  <a:pt x="28968192" y="0"/>
                </a:lnTo>
                <a:lnTo>
                  <a:pt x="28968192" y="1325880"/>
                </a:lnTo>
                <a:lnTo>
                  <a:pt x="0" y="13258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lowchart: Connector 2"/>
          <p:cNvSpPr/>
          <p:nvPr/>
        </p:nvSpPr>
        <p:spPr>
          <a:xfrm>
            <a:off x="488857" y="6020051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Connector 3"/>
          <p:cNvSpPr/>
          <p:nvPr/>
        </p:nvSpPr>
        <p:spPr>
          <a:xfrm>
            <a:off x="5725668" y="527898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Connector 4"/>
          <p:cNvSpPr/>
          <p:nvPr/>
        </p:nvSpPr>
        <p:spPr>
          <a:xfrm>
            <a:off x="4431880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lowchart: Connector 5"/>
          <p:cNvSpPr/>
          <p:nvPr/>
        </p:nvSpPr>
        <p:spPr>
          <a:xfrm>
            <a:off x="3100412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lowchart: Connector 6"/>
          <p:cNvSpPr/>
          <p:nvPr/>
        </p:nvSpPr>
        <p:spPr>
          <a:xfrm>
            <a:off x="1806624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lowchart: Connector 7"/>
          <p:cNvSpPr/>
          <p:nvPr/>
        </p:nvSpPr>
        <p:spPr>
          <a:xfrm>
            <a:off x="11013860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lowchart: Connector 8"/>
          <p:cNvSpPr/>
          <p:nvPr/>
        </p:nvSpPr>
        <p:spPr>
          <a:xfrm>
            <a:off x="9682392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252" y="6020051"/>
            <a:ext cx="731520" cy="731520"/>
          </a:xfrm>
          <a:prstGeom prst="rect">
            <a:avLst/>
          </a:prstGeom>
        </p:spPr>
      </p:pic>
      <p:pic>
        <p:nvPicPr>
          <p:cNvPr id="13" name="Picture 1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860" y="6010508"/>
            <a:ext cx="731520" cy="731520"/>
          </a:xfrm>
          <a:prstGeom prst="rect">
            <a:avLst/>
          </a:prstGeom>
        </p:spPr>
      </p:pic>
      <p:pic>
        <p:nvPicPr>
          <p:cNvPr id="15" name="Picture 1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304" y="6020051"/>
            <a:ext cx="731520" cy="728594"/>
          </a:xfrm>
          <a:prstGeom prst="rect">
            <a:avLst/>
          </a:prstGeom>
        </p:spPr>
      </p:pic>
      <p:pic>
        <p:nvPicPr>
          <p:cNvPr id="16" name="Picture 15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710" y="6020051"/>
            <a:ext cx="731520" cy="788398"/>
          </a:xfrm>
          <a:prstGeom prst="rect">
            <a:avLst/>
          </a:prstGeom>
        </p:spPr>
      </p:pic>
      <p:pic>
        <p:nvPicPr>
          <p:cNvPr id="17" name="Picture 16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776" y="6047183"/>
            <a:ext cx="731520" cy="608624"/>
          </a:xfrm>
          <a:prstGeom prst="rect">
            <a:avLst/>
          </a:prstGeom>
        </p:spPr>
      </p:pic>
      <p:pic>
        <p:nvPicPr>
          <p:cNvPr id="18" name="Picture 17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348" y="5423096"/>
            <a:ext cx="731520" cy="443301"/>
          </a:xfrm>
          <a:prstGeom prst="rect">
            <a:avLst/>
          </a:prstGeom>
        </p:spPr>
      </p:pic>
      <p:pic>
        <p:nvPicPr>
          <p:cNvPr id="20" name="Picture 19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6" y="6081498"/>
            <a:ext cx="731520" cy="608625"/>
          </a:xfrm>
          <a:prstGeom prst="rect">
            <a:avLst/>
          </a:prstGeom>
        </p:spPr>
      </p:pic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52D05F0C-05D8-2DB1-330B-C0C4A4F0A6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3726678"/>
              </p:ext>
            </p:extLst>
          </p:nvPr>
        </p:nvGraphicFramePr>
        <p:xfrm>
          <a:off x="1082675" y="138475"/>
          <a:ext cx="9648825" cy="483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35" name="Flowchart: Connector 34"/>
          <p:cNvSpPr/>
          <p:nvPr/>
        </p:nvSpPr>
        <p:spPr>
          <a:xfrm>
            <a:off x="8350924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Flowchart: Connector 35"/>
          <p:cNvSpPr/>
          <p:nvPr/>
        </p:nvSpPr>
        <p:spPr>
          <a:xfrm>
            <a:off x="7019456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7" name="Picture 36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65" y="6140021"/>
            <a:ext cx="731520" cy="608624"/>
          </a:xfrm>
          <a:prstGeom prst="rect">
            <a:avLst/>
          </a:prstGeom>
        </p:spPr>
      </p:pic>
      <p:pic>
        <p:nvPicPr>
          <p:cNvPr id="38" name="Picture 37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06" y="5988661"/>
            <a:ext cx="731520" cy="72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67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-5747173" y="5532120"/>
            <a:ext cx="28968192" cy="1325880"/>
          </a:xfrm>
          <a:custGeom>
            <a:avLst/>
            <a:gdLst>
              <a:gd name="connsiteX0" fmla="*/ 0 w 28968192"/>
              <a:gd name="connsiteY0" fmla="*/ 0 h 1325880"/>
              <a:gd name="connsiteX1" fmla="*/ 13821156 w 28968192"/>
              <a:gd name="connsiteY1" fmla="*/ 0 h 1325880"/>
              <a:gd name="connsiteX2" fmla="*/ 14484096 w 28968192"/>
              <a:gd name="connsiteY2" fmla="*/ 617220 h 1325880"/>
              <a:gd name="connsiteX3" fmla="*/ 15147036 w 28968192"/>
              <a:gd name="connsiteY3" fmla="*/ 0 h 1325880"/>
              <a:gd name="connsiteX4" fmla="*/ 28968192 w 28968192"/>
              <a:gd name="connsiteY4" fmla="*/ 0 h 1325880"/>
              <a:gd name="connsiteX5" fmla="*/ 28968192 w 28968192"/>
              <a:gd name="connsiteY5" fmla="*/ 1325880 h 1325880"/>
              <a:gd name="connsiteX6" fmla="*/ 0 w 28968192"/>
              <a:gd name="connsiteY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68192" h="1325880">
                <a:moveTo>
                  <a:pt x="0" y="0"/>
                </a:moveTo>
                <a:lnTo>
                  <a:pt x="13821156" y="0"/>
                </a:lnTo>
                <a:cubicBezTo>
                  <a:pt x="13821156" y="340881"/>
                  <a:pt x="14117964" y="617220"/>
                  <a:pt x="14484096" y="617220"/>
                </a:cubicBezTo>
                <a:cubicBezTo>
                  <a:pt x="14850228" y="617220"/>
                  <a:pt x="15147036" y="340881"/>
                  <a:pt x="15147036" y="0"/>
                </a:cubicBezTo>
                <a:lnTo>
                  <a:pt x="28968192" y="0"/>
                </a:lnTo>
                <a:lnTo>
                  <a:pt x="28968192" y="1325880"/>
                </a:lnTo>
                <a:lnTo>
                  <a:pt x="0" y="13258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lowchart: Connector 2"/>
          <p:cNvSpPr/>
          <p:nvPr/>
        </p:nvSpPr>
        <p:spPr>
          <a:xfrm>
            <a:off x="488857" y="6020051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Connector 3"/>
          <p:cNvSpPr/>
          <p:nvPr/>
        </p:nvSpPr>
        <p:spPr>
          <a:xfrm>
            <a:off x="5725668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Connector 4"/>
          <p:cNvSpPr/>
          <p:nvPr/>
        </p:nvSpPr>
        <p:spPr>
          <a:xfrm>
            <a:off x="4431880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lowchart: Connector 5"/>
          <p:cNvSpPr/>
          <p:nvPr/>
        </p:nvSpPr>
        <p:spPr>
          <a:xfrm>
            <a:off x="3100412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lowchart: Connector 6"/>
          <p:cNvSpPr/>
          <p:nvPr/>
        </p:nvSpPr>
        <p:spPr>
          <a:xfrm>
            <a:off x="1806624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lowchart: Connector 7"/>
          <p:cNvSpPr/>
          <p:nvPr/>
        </p:nvSpPr>
        <p:spPr>
          <a:xfrm>
            <a:off x="11013860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lowchart: Connector 8"/>
          <p:cNvSpPr/>
          <p:nvPr/>
        </p:nvSpPr>
        <p:spPr>
          <a:xfrm>
            <a:off x="9682392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lowchart: Connector 9"/>
          <p:cNvSpPr/>
          <p:nvPr/>
        </p:nvSpPr>
        <p:spPr>
          <a:xfrm>
            <a:off x="8350924" y="5271505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252" y="6020051"/>
            <a:ext cx="731520" cy="731520"/>
          </a:xfrm>
          <a:prstGeom prst="rect">
            <a:avLst/>
          </a:prstGeom>
        </p:spPr>
      </p:pic>
      <p:pic>
        <p:nvPicPr>
          <p:cNvPr id="13" name="Picture 1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860" y="6010508"/>
            <a:ext cx="731520" cy="731520"/>
          </a:xfrm>
          <a:prstGeom prst="rect">
            <a:avLst/>
          </a:prstGeom>
        </p:spPr>
      </p:pic>
      <p:pic>
        <p:nvPicPr>
          <p:cNvPr id="15" name="Picture 1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304" y="6020051"/>
            <a:ext cx="731520" cy="728594"/>
          </a:xfrm>
          <a:prstGeom prst="rect">
            <a:avLst/>
          </a:prstGeom>
        </p:spPr>
      </p:pic>
      <p:pic>
        <p:nvPicPr>
          <p:cNvPr id="16" name="Picture 15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710" y="6020051"/>
            <a:ext cx="731520" cy="788398"/>
          </a:xfrm>
          <a:prstGeom prst="rect">
            <a:avLst/>
          </a:prstGeom>
        </p:spPr>
      </p:pic>
      <p:pic>
        <p:nvPicPr>
          <p:cNvPr id="17" name="Picture 16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776" y="6047183"/>
            <a:ext cx="731520" cy="608624"/>
          </a:xfrm>
          <a:prstGeom prst="rect">
            <a:avLst/>
          </a:prstGeom>
        </p:spPr>
      </p:pic>
      <p:pic>
        <p:nvPicPr>
          <p:cNvPr id="18" name="Picture 17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348" y="6154616"/>
            <a:ext cx="731520" cy="443301"/>
          </a:xfrm>
          <a:prstGeom prst="rect">
            <a:avLst/>
          </a:prstGeom>
        </p:spPr>
      </p:pic>
      <p:pic>
        <p:nvPicPr>
          <p:cNvPr id="20" name="Picture 19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6" y="6081498"/>
            <a:ext cx="731520" cy="608625"/>
          </a:xfrm>
          <a:prstGeom prst="rect">
            <a:avLst/>
          </a:prstGeom>
        </p:spPr>
      </p:pic>
      <p:sp>
        <p:nvSpPr>
          <p:cNvPr id="21" name="Flowchart: Connector 20"/>
          <p:cNvSpPr/>
          <p:nvPr/>
        </p:nvSpPr>
        <p:spPr>
          <a:xfrm>
            <a:off x="7019456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65" y="6140021"/>
            <a:ext cx="731520" cy="608624"/>
          </a:xfrm>
          <a:prstGeom prst="rect">
            <a:avLst/>
          </a:prstGeom>
        </p:spPr>
      </p:pic>
      <p:pic>
        <p:nvPicPr>
          <p:cNvPr id="23" name="Picture 22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06" y="5252073"/>
            <a:ext cx="731520" cy="7256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AA2C58-6C91-FD90-D370-F58E339A1E5E}"/>
              </a:ext>
            </a:extLst>
          </p:cNvPr>
          <p:cNvSpPr txBox="1"/>
          <p:nvPr/>
        </p:nvSpPr>
        <p:spPr>
          <a:xfrm>
            <a:off x="97409" y="119742"/>
            <a:ext cx="533456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cs typeface="Calibri"/>
              </a:rPr>
              <a:t>Solution for analyzing vehicle performance</a:t>
            </a:r>
          </a:p>
          <a:p>
            <a:pPr algn="ctr"/>
            <a:r>
              <a:rPr lang="en-US" sz="2200" dirty="0">
                <a:cs typeface="Calibri"/>
              </a:rPr>
              <a:t> &amp; prediction of reliability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3D5BA-3E92-FD84-A372-DE4386FB0BE3}"/>
              </a:ext>
            </a:extLst>
          </p:cNvPr>
          <p:cNvSpPr txBox="1"/>
          <p:nvPr/>
        </p:nvSpPr>
        <p:spPr>
          <a:xfrm>
            <a:off x="2401990" y="882494"/>
            <a:ext cx="336988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414450"/>
                </a:solidFill>
                <a:ea typeface="+mn-lt"/>
                <a:cs typeface="+mn-lt"/>
              </a:rPr>
              <a:t>Advanced Data Analysis Techniques:</a:t>
            </a:r>
            <a:endParaRPr lang="en-US" dirty="0">
              <a:solidFill>
                <a:srgbClr val="385723"/>
              </a:solidFill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Utilize statistical models and machine learning algorithms to analyze market trends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9A89B1-BAC9-35F1-A31E-77BBE9264AC4}"/>
              </a:ext>
            </a:extLst>
          </p:cNvPr>
          <p:cNvSpPr txBox="1"/>
          <p:nvPr/>
        </p:nvSpPr>
        <p:spPr>
          <a:xfrm>
            <a:off x="6115331" y="1157077"/>
            <a:ext cx="564593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414450"/>
                </a:solidFill>
                <a:cs typeface="Calibri"/>
              </a:rPr>
              <a:t>Accuracy matrices:</a:t>
            </a:r>
            <a:endParaRPr lang="en-US" b="1" dirty="0">
              <a:solidFill>
                <a:srgbClr val="414450"/>
              </a:solidFill>
            </a:endParaRPr>
          </a:p>
          <a:p>
            <a:r>
              <a:rPr lang="en-US" dirty="0">
                <a:cs typeface="Calibri"/>
              </a:rPr>
              <a:t>Evaluate the accuracy of predictions compared to actual values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1DF29A-89D7-1328-D9B0-836D4D2BA676}"/>
              </a:ext>
            </a:extLst>
          </p:cNvPr>
          <p:cNvSpPr txBox="1"/>
          <p:nvPr/>
        </p:nvSpPr>
        <p:spPr>
          <a:xfrm>
            <a:off x="6095061" y="3277162"/>
            <a:ext cx="572475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Model robustness:</a:t>
            </a:r>
          </a:p>
          <a:p>
            <a:r>
              <a:rPr lang="en-US" dirty="0">
                <a:cs typeface="Calibri"/>
              </a:rPr>
              <a:t>Check the stability and reliability of the models</a:t>
            </a: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E74C7C-F34A-C6C7-1B91-1DD8A2D7CDEC}"/>
              </a:ext>
            </a:extLst>
          </p:cNvPr>
          <p:cNvSpPr txBox="1"/>
          <p:nvPr/>
        </p:nvSpPr>
        <p:spPr>
          <a:xfrm>
            <a:off x="6219684" y="125184"/>
            <a:ext cx="55306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cs typeface="Calibri"/>
              </a:rPr>
              <a:t>Evaluation methods for analyzing vehicle performance &amp; reliability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B62BB3-57AB-3A7F-A8B1-A3B93049071F}"/>
              </a:ext>
            </a:extLst>
          </p:cNvPr>
          <p:cNvSpPr txBox="1"/>
          <p:nvPr/>
        </p:nvSpPr>
        <p:spPr>
          <a:xfrm>
            <a:off x="2399364" y="2501836"/>
            <a:ext cx="30335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414450"/>
                </a:solidFill>
                <a:ea typeface="+mn-lt"/>
                <a:cs typeface="+mn-lt"/>
              </a:rPr>
              <a:t>Diversify Data Sources:</a:t>
            </a:r>
            <a:endParaRPr lang="en-US" dirty="0">
              <a:solidFill>
                <a:srgbClr val="469276"/>
              </a:solidFill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Gather data from multiple reliable sources to improve accuracy &amp; reduce bias</a:t>
            </a:r>
            <a:endParaRPr lang="en-US" dirty="0"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BC3543-F63A-B23A-A711-1FD5BEC61EDC}"/>
              </a:ext>
            </a:extLst>
          </p:cNvPr>
          <p:cNvSpPr txBox="1"/>
          <p:nvPr/>
        </p:nvSpPr>
        <p:spPr>
          <a:xfrm>
            <a:off x="2396735" y="4013448"/>
            <a:ext cx="327003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414450"/>
                </a:solidFill>
                <a:ea typeface="+mn-lt"/>
                <a:cs typeface="+mn-lt"/>
              </a:rPr>
              <a:t>Monitor Regulatory Developments:</a:t>
            </a:r>
            <a:endParaRPr lang="en-US" b="1" dirty="0">
              <a:solidFill>
                <a:srgbClr val="000000"/>
              </a:solidFill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Stay updated on regulatory changes and adapt analysis accordingly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28" name="Picture 27" descr="5 Advanced Data Analysis Techniques Applied to People Analytics">
            <a:extLst>
              <a:ext uri="{FF2B5EF4-FFF2-40B4-BE49-F238E27FC236}">
                <a16:creationId xmlns:a16="http://schemas.microsoft.com/office/drawing/2014/main" id="{6DFCBE2E-13EF-848D-3D21-8BB83D218E5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6125" y="877767"/>
            <a:ext cx="2217680" cy="1476398"/>
          </a:xfrm>
          <a:prstGeom prst="rect">
            <a:avLst/>
          </a:prstGeom>
        </p:spPr>
      </p:pic>
      <p:pic>
        <p:nvPicPr>
          <p:cNvPr id="29" name="Picture 28" descr="Business Diversification – When, Why and How it's done">
            <a:extLst>
              <a:ext uri="{FF2B5EF4-FFF2-40B4-BE49-F238E27FC236}">
                <a16:creationId xmlns:a16="http://schemas.microsoft.com/office/drawing/2014/main" id="{414E8D1B-19B2-F0BC-A5BD-73AF90618B0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2987" y="2462048"/>
            <a:ext cx="2217682" cy="1447800"/>
          </a:xfrm>
          <a:prstGeom prst="rect">
            <a:avLst/>
          </a:prstGeom>
        </p:spPr>
      </p:pic>
      <p:pic>
        <p:nvPicPr>
          <p:cNvPr id="30" name="Picture 29" descr="Four Paths for Legal Teams to Stay Ahead of Regulations in a Time of  Unprecedented Change - Los Angeles Times">
            <a:extLst>
              <a:ext uri="{FF2B5EF4-FFF2-40B4-BE49-F238E27FC236}">
                <a16:creationId xmlns:a16="http://schemas.microsoft.com/office/drawing/2014/main" id="{476CD315-519C-D667-598D-6D2D4144280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133" y="4031375"/>
            <a:ext cx="2224252" cy="146225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7DCEB3D-426E-02C1-75C8-A2B2DA9EE3BB}"/>
              </a:ext>
            </a:extLst>
          </p:cNvPr>
          <p:cNvSpPr txBox="1"/>
          <p:nvPr/>
        </p:nvSpPr>
        <p:spPr>
          <a:xfrm>
            <a:off x="6121336" y="4209956"/>
            <a:ext cx="579044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Back testing:</a:t>
            </a:r>
          </a:p>
          <a:p>
            <a:r>
              <a:rPr lang="en-US" dirty="0">
                <a:cs typeface="Calibri"/>
              </a:rPr>
              <a:t>Test the performance of trading strategies based on historical data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27EAF1-2FDB-C330-D4C7-EEC5A2922233}"/>
              </a:ext>
            </a:extLst>
          </p:cNvPr>
          <p:cNvSpPr txBox="1"/>
          <p:nvPr/>
        </p:nvSpPr>
        <p:spPr>
          <a:xfrm>
            <a:off x="6095061" y="2252403"/>
            <a:ext cx="579044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Risk assessment:</a:t>
            </a:r>
          </a:p>
          <a:p>
            <a:r>
              <a:rPr lang="en-US" dirty="0">
                <a:cs typeface="Calibri"/>
              </a:rPr>
              <a:t>Assess the potential risks and uncertainties in the analysis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2163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-4451560" y="5532120"/>
            <a:ext cx="28968192" cy="1325880"/>
          </a:xfrm>
          <a:custGeom>
            <a:avLst/>
            <a:gdLst>
              <a:gd name="connsiteX0" fmla="*/ 0 w 28968192"/>
              <a:gd name="connsiteY0" fmla="*/ 0 h 1325880"/>
              <a:gd name="connsiteX1" fmla="*/ 13821156 w 28968192"/>
              <a:gd name="connsiteY1" fmla="*/ 0 h 1325880"/>
              <a:gd name="connsiteX2" fmla="*/ 14484096 w 28968192"/>
              <a:gd name="connsiteY2" fmla="*/ 617220 h 1325880"/>
              <a:gd name="connsiteX3" fmla="*/ 15147036 w 28968192"/>
              <a:gd name="connsiteY3" fmla="*/ 0 h 1325880"/>
              <a:gd name="connsiteX4" fmla="*/ 28968192 w 28968192"/>
              <a:gd name="connsiteY4" fmla="*/ 0 h 1325880"/>
              <a:gd name="connsiteX5" fmla="*/ 28968192 w 28968192"/>
              <a:gd name="connsiteY5" fmla="*/ 1325880 h 1325880"/>
              <a:gd name="connsiteX6" fmla="*/ 0 w 28968192"/>
              <a:gd name="connsiteY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68192" h="1325880">
                <a:moveTo>
                  <a:pt x="0" y="0"/>
                </a:moveTo>
                <a:lnTo>
                  <a:pt x="13821156" y="0"/>
                </a:lnTo>
                <a:cubicBezTo>
                  <a:pt x="13821156" y="340881"/>
                  <a:pt x="14117964" y="617220"/>
                  <a:pt x="14484096" y="617220"/>
                </a:cubicBezTo>
                <a:cubicBezTo>
                  <a:pt x="14850228" y="617220"/>
                  <a:pt x="15147036" y="340881"/>
                  <a:pt x="15147036" y="0"/>
                </a:cubicBezTo>
                <a:lnTo>
                  <a:pt x="28968192" y="0"/>
                </a:lnTo>
                <a:lnTo>
                  <a:pt x="28968192" y="1325880"/>
                </a:lnTo>
                <a:lnTo>
                  <a:pt x="0" y="13258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lowchart: Connector 2"/>
          <p:cNvSpPr/>
          <p:nvPr/>
        </p:nvSpPr>
        <p:spPr>
          <a:xfrm>
            <a:off x="488857" y="6020051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Connector 3"/>
          <p:cNvSpPr/>
          <p:nvPr/>
        </p:nvSpPr>
        <p:spPr>
          <a:xfrm>
            <a:off x="5725668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Connector 4"/>
          <p:cNvSpPr/>
          <p:nvPr/>
        </p:nvSpPr>
        <p:spPr>
          <a:xfrm>
            <a:off x="4431880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lowchart: Connector 5"/>
          <p:cNvSpPr/>
          <p:nvPr/>
        </p:nvSpPr>
        <p:spPr>
          <a:xfrm>
            <a:off x="3100412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lowchart: Connector 6"/>
          <p:cNvSpPr/>
          <p:nvPr/>
        </p:nvSpPr>
        <p:spPr>
          <a:xfrm>
            <a:off x="1806624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lowchart: Connector 7"/>
          <p:cNvSpPr/>
          <p:nvPr/>
        </p:nvSpPr>
        <p:spPr>
          <a:xfrm>
            <a:off x="11013860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lowchart: Connector 8"/>
          <p:cNvSpPr/>
          <p:nvPr/>
        </p:nvSpPr>
        <p:spPr>
          <a:xfrm>
            <a:off x="9698008" y="5288531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252" y="6020051"/>
            <a:ext cx="731520" cy="731520"/>
          </a:xfrm>
          <a:prstGeom prst="rect">
            <a:avLst/>
          </a:prstGeom>
        </p:spPr>
      </p:pic>
      <p:pic>
        <p:nvPicPr>
          <p:cNvPr id="13" name="Picture 1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860" y="6010508"/>
            <a:ext cx="731520" cy="731520"/>
          </a:xfrm>
          <a:prstGeom prst="rect">
            <a:avLst/>
          </a:prstGeom>
        </p:spPr>
      </p:pic>
      <p:pic>
        <p:nvPicPr>
          <p:cNvPr id="15" name="Picture 1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304" y="6020051"/>
            <a:ext cx="731520" cy="728594"/>
          </a:xfrm>
          <a:prstGeom prst="rect">
            <a:avLst/>
          </a:prstGeom>
        </p:spPr>
      </p:pic>
      <p:pic>
        <p:nvPicPr>
          <p:cNvPr id="16" name="Picture 15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710" y="6020051"/>
            <a:ext cx="731520" cy="788398"/>
          </a:xfrm>
          <a:prstGeom prst="rect">
            <a:avLst/>
          </a:prstGeom>
        </p:spPr>
      </p:pic>
      <p:pic>
        <p:nvPicPr>
          <p:cNvPr id="17" name="Picture 16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392" y="5325206"/>
            <a:ext cx="731520" cy="608624"/>
          </a:xfrm>
          <a:prstGeom prst="rect">
            <a:avLst/>
          </a:prstGeom>
        </p:spPr>
      </p:pic>
      <p:pic>
        <p:nvPicPr>
          <p:cNvPr id="18" name="Picture 17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348" y="6154616"/>
            <a:ext cx="731520" cy="443301"/>
          </a:xfrm>
          <a:prstGeom prst="rect">
            <a:avLst/>
          </a:prstGeom>
        </p:spPr>
      </p:pic>
      <p:pic>
        <p:nvPicPr>
          <p:cNvPr id="20" name="Picture 19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6" y="6081498"/>
            <a:ext cx="731520" cy="608625"/>
          </a:xfrm>
          <a:prstGeom prst="rect">
            <a:avLst/>
          </a:prstGeom>
        </p:spPr>
      </p:pic>
      <p:sp>
        <p:nvSpPr>
          <p:cNvPr id="25" name="Flowchart: Connector 24"/>
          <p:cNvSpPr/>
          <p:nvPr/>
        </p:nvSpPr>
        <p:spPr>
          <a:xfrm>
            <a:off x="8350924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Flowchart: Connector 25"/>
          <p:cNvSpPr/>
          <p:nvPr/>
        </p:nvSpPr>
        <p:spPr>
          <a:xfrm>
            <a:off x="7019456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65" y="6140021"/>
            <a:ext cx="731520" cy="608624"/>
          </a:xfrm>
          <a:prstGeom prst="rect">
            <a:avLst/>
          </a:prstGeom>
        </p:spPr>
      </p:pic>
      <p:pic>
        <p:nvPicPr>
          <p:cNvPr id="28" name="Picture 27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06" y="5988661"/>
            <a:ext cx="731520" cy="725668"/>
          </a:xfrm>
          <a:prstGeom prst="rect">
            <a:avLst/>
          </a:prstGeom>
        </p:spPr>
      </p:pic>
      <p:pic>
        <p:nvPicPr>
          <p:cNvPr id="11" name="Picture 10" descr="9 Data Visualization Tools That You Cannot Miss in 2021 | by Lewis Chou |  Towards Data Science">
            <a:extLst>
              <a:ext uri="{FF2B5EF4-FFF2-40B4-BE49-F238E27FC236}">
                <a16:creationId xmlns:a16="http://schemas.microsoft.com/office/drawing/2014/main" id="{EC6F1505-82EA-4536-6801-B27E9C13C639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506186" y="583406"/>
            <a:ext cx="2628180" cy="15720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9AEA2BF-6927-BD46-BCA8-ED131F4BB39A}"/>
              </a:ext>
            </a:extLst>
          </p:cNvPr>
          <p:cNvSpPr txBox="1">
            <a:spLocks noChangeAspect="1"/>
          </p:cNvSpPr>
          <p:nvPr/>
        </p:nvSpPr>
        <p:spPr>
          <a:xfrm>
            <a:off x="2932339" y="809624"/>
            <a:ext cx="2462893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ea typeface="Calibri"/>
                <a:cs typeface="Calibri"/>
              </a:rPr>
              <a:t>Visualizations </a:t>
            </a:r>
            <a:endParaRPr lang="en-US">
              <a:ea typeface="Calibri"/>
              <a:cs typeface="Calibri"/>
            </a:endParaRPr>
          </a:p>
          <a:p>
            <a:pPr algn="ctr"/>
            <a:r>
              <a:rPr lang="en-US" sz="2200">
                <a:ea typeface="Calibri"/>
                <a:cs typeface="Calibri"/>
              </a:rPr>
              <a:t>&amp;</a:t>
            </a:r>
            <a:endParaRPr lang="en-US">
              <a:ea typeface="Calibri"/>
              <a:cs typeface="Calibri"/>
            </a:endParaRPr>
          </a:p>
          <a:p>
            <a:pPr algn="ctr"/>
            <a:r>
              <a:rPr lang="en-US" sz="2200" dirty="0">
                <a:ea typeface="Calibri"/>
                <a:cs typeface="Calibri"/>
              </a:rPr>
              <a:t> Dashboards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06CA2A-DA69-68A2-C77D-181DE934A82E}"/>
              </a:ext>
            </a:extLst>
          </p:cNvPr>
          <p:cNvSpPr txBox="1"/>
          <p:nvPr/>
        </p:nvSpPr>
        <p:spPr>
          <a:xfrm>
            <a:off x="496660" y="2156732"/>
            <a:ext cx="4648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Calibri"/>
                <a:cs typeface="Calibri"/>
              </a:rPr>
              <a:t>Create interactive visualizations and dashboards for easy interpretation</a:t>
            </a:r>
            <a:endParaRPr lang="en-US" sz="2000" dirty="0"/>
          </a:p>
        </p:txBody>
      </p:sp>
      <p:pic>
        <p:nvPicPr>
          <p:cNvPr id="22" name="Picture 21" descr="Sales Reports Powerpoint Presentation Slides | Presentation Graphics |  Presentation PowerPoint Example | Slide Templates">
            <a:extLst>
              <a:ext uri="{FF2B5EF4-FFF2-40B4-BE49-F238E27FC236}">
                <a16:creationId xmlns:a16="http://schemas.microsoft.com/office/drawing/2014/main" id="{94823F11-6138-0803-29C4-A0D2043A98A3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6370352" y="588419"/>
            <a:ext cx="2628182" cy="157180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020C49B-48C5-EBA4-7447-77F58A5D806C}"/>
              </a:ext>
            </a:extLst>
          </p:cNvPr>
          <p:cNvSpPr txBox="1"/>
          <p:nvPr/>
        </p:nvSpPr>
        <p:spPr>
          <a:xfrm>
            <a:off x="8799739" y="809624"/>
            <a:ext cx="2462893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>
                <a:ea typeface="+mn-lt"/>
                <a:cs typeface="+mn-lt"/>
              </a:rPr>
              <a:t>Reports </a:t>
            </a:r>
            <a:endParaRPr lang="en-US" dirty="0">
              <a:ea typeface="+mn-lt"/>
              <a:cs typeface="+mn-lt"/>
            </a:endParaRPr>
          </a:p>
          <a:p>
            <a:pPr algn="ctr"/>
            <a:r>
              <a:rPr lang="en-US" sz="2200" dirty="0">
                <a:ea typeface="+mn-lt"/>
                <a:cs typeface="+mn-lt"/>
              </a:rPr>
              <a:t>&amp;</a:t>
            </a:r>
          </a:p>
          <a:p>
            <a:pPr algn="ctr"/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>
                <a:ea typeface="+mn-lt"/>
                <a:cs typeface="+mn-lt"/>
              </a:rPr>
              <a:t>Presentations</a:t>
            </a:r>
            <a:endParaRPr lang="en-US">
              <a:ea typeface="+mn-lt"/>
              <a:cs typeface="+mn-lt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2E4530-4BC6-108D-3088-E5A02534ADAA}"/>
              </a:ext>
            </a:extLst>
          </p:cNvPr>
          <p:cNvSpPr txBox="1"/>
          <p:nvPr/>
        </p:nvSpPr>
        <p:spPr>
          <a:xfrm>
            <a:off x="6374946" y="2156732"/>
            <a:ext cx="4648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Calibri"/>
                <a:cs typeface="Calibri"/>
              </a:rPr>
              <a:t>Prepare comprehensive reports and presentations to communicate insights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CC16626-70AB-4705-1F37-7AD0C835F55E}"/>
              </a:ext>
            </a:extLst>
          </p:cNvPr>
          <p:cNvPicPr>
            <a:picLocks/>
          </p:cNvPicPr>
          <p:nvPr/>
        </p:nvPicPr>
        <p:blipFill>
          <a:blip r:embed="rId22">
            <a:extLs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527957" y="3085287"/>
            <a:ext cx="2628180" cy="137979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00F6583-8084-304B-6902-B36B150DB0AE}"/>
              </a:ext>
            </a:extLst>
          </p:cNvPr>
          <p:cNvSpPr txBox="1"/>
          <p:nvPr/>
        </p:nvSpPr>
        <p:spPr>
          <a:xfrm>
            <a:off x="2954110" y="3215366"/>
            <a:ext cx="2462893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ea typeface="Calibri"/>
                <a:cs typeface="Calibri"/>
              </a:rPr>
              <a:t>Regular Updates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9FE51E-F018-7AD1-DB0B-37DDCEAE684C}"/>
              </a:ext>
            </a:extLst>
          </p:cNvPr>
          <p:cNvSpPr txBox="1"/>
          <p:nvPr/>
        </p:nvSpPr>
        <p:spPr>
          <a:xfrm>
            <a:off x="518431" y="4562474"/>
            <a:ext cx="4648199" cy="718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Calibri"/>
                <a:cs typeface="Calibri"/>
              </a:rPr>
              <a:t>Provide regular updates on market trends and analysis to stakeholders</a:t>
            </a:r>
          </a:p>
        </p:txBody>
      </p:sp>
      <p:pic>
        <p:nvPicPr>
          <p:cNvPr id="39" name="Picture 38" descr="A group of people using devices&#10;&#10;Description automatically generated">
            <a:extLst>
              <a:ext uri="{FF2B5EF4-FFF2-40B4-BE49-F238E27FC236}">
                <a16:creationId xmlns:a16="http://schemas.microsoft.com/office/drawing/2014/main" id="{F8A0972D-9E4E-124E-1151-78755975DC04}"/>
              </a:ext>
            </a:extLst>
          </p:cNvPr>
          <p:cNvPicPr>
            <a:picLocks/>
          </p:cNvPicPr>
          <p:nvPr/>
        </p:nvPicPr>
        <p:blipFill>
          <a:blip r:embed="rId24">
            <a:extLs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6392123" y="3067579"/>
            <a:ext cx="2628182" cy="142496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ECEF8DA-3257-B26D-447C-C05294A8ED49}"/>
              </a:ext>
            </a:extLst>
          </p:cNvPr>
          <p:cNvSpPr txBox="1"/>
          <p:nvPr/>
        </p:nvSpPr>
        <p:spPr>
          <a:xfrm>
            <a:off x="8821510" y="3215366"/>
            <a:ext cx="2462893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ea typeface="+mn-lt"/>
                <a:cs typeface="+mn-lt"/>
              </a:rPr>
              <a:t>Collaboration</a:t>
            </a:r>
            <a:endParaRPr lang="en-US" dirty="0">
              <a:ea typeface="+mn-lt"/>
              <a:cs typeface="+mn-lt"/>
            </a:endParaRPr>
          </a:p>
          <a:p>
            <a:pPr algn="ctr"/>
            <a:r>
              <a:rPr lang="en-US" sz="2200" dirty="0">
                <a:ea typeface="Calibri"/>
                <a:cs typeface="Calibri"/>
              </a:rPr>
              <a:t>&amp;</a:t>
            </a:r>
          </a:p>
          <a:p>
            <a:pPr algn="ctr"/>
            <a:r>
              <a:rPr lang="en-US" sz="2200" dirty="0">
                <a:ea typeface="Calibri"/>
                <a:cs typeface="Calibri"/>
              </a:rPr>
              <a:t>Feedback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9A6070-DA48-C490-7D9C-C61D501246F4}"/>
              </a:ext>
            </a:extLst>
          </p:cNvPr>
          <p:cNvSpPr txBox="1"/>
          <p:nvPr/>
        </p:nvSpPr>
        <p:spPr>
          <a:xfrm>
            <a:off x="6396717" y="4562474"/>
            <a:ext cx="4648200" cy="718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Calibri"/>
                <a:cs typeface="Calibri"/>
              </a:rPr>
              <a:t>Engage with stakeholders to gather feedback and improve the analysis</a:t>
            </a:r>
          </a:p>
        </p:txBody>
      </p:sp>
    </p:spTree>
    <p:extLst>
      <p:ext uri="{BB962C8B-B14F-4D97-AF65-F5344CB8AC3E}">
        <p14:creationId xmlns:p14="http://schemas.microsoft.com/office/powerpoint/2010/main" val="2016052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4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-3103561" y="5532120"/>
            <a:ext cx="28968192" cy="1325880"/>
          </a:xfrm>
          <a:custGeom>
            <a:avLst/>
            <a:gdLst>
              <a:gd name="connsiteX0" fmla="*/ 0 w 28968192"/>
              <a:gd name="connsiteY0" fmla="*/ 0 h 1325880"/>
              <a:gd name="connsiteX1" fmla="*/ 13821156 w 28968192"/>
              <a:gd name="connsiteY1" fmla="*/ 0 h 1325880"/>
              <a:gd name="connsiteX2" fmla="*/ 14484096 w 28968192"/>
              <a:gd name="connsiteY2" fmla="*/ 617220 h 1325880"/>
              <a:gd name="connsiteX3" fmla="*/ 15147036 w 28968192"/>
              <a:gd name="connsiteY3" fmla="*/ 0 h 1325880"/>
              <a:gd name="connsiteX4" fmla="*/ 28968192 w 28968192"/>
              <a:gd name="connsiteY4" fmla="*/ 0 h 1325880"/>
              <a:gd name="connsiteX5" fmla="*/ 28968192 w 28968192"/>
              <a:gd name="connsiteY5" fmla="*/ 1325880 h 1325880"/>
              <a:gd name="connsiteX6" fmla="*/ 0 w 28968192"/>
              <a:gd name="connsiteY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68192" h="1325880">
                <a:moveTo>
                  <a:pt x="0" y="0"/>
                </a:moveTo>
                <a:lnTo>
                  <a:pt x="13821156" y="0"/>
                </a:lnTo>
                <a:cubicBezTo>
                  <a:pt x="13821156" y="340881"/>
                  <a:pt x="14117964" y="617220"/>
                  <a:pt x="14484096" y="617220"/>
                </a:cubicBezTo>
                <a:cubicBezTo>
                  <a:pt x="14850228" y="617220"/>
                  <a:pt x="15147036" y="340881"/>
                  <a:pt x="15147036" y="0"/>
                </a:cubicBezTo>
                <a:lnTo>
                  <a:pt x="28968192" y="0"/>
                </a:lnTo>
                <a:lnTo>
                  <a:pt x="28968192" y="1325880"/>
                </a:lnTo>
                <a:lnTo>
                  <a:pt x="0" y="13258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lowchart: Connector 2"/>
          <p:cNvSpPr/>
          <p:nvPr/>
        </p:nvSpPr>
        <p:spPr>
          <a:xfrm>
            <a:off x="488857" y="6017125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Connector 3"/>
          <p:cNvSpPr/>
          <p:nvPr/>
        </p:nvSpPr>
        <p:spPr>
          <a:xfrm>
            <a:off x="5725668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Connector 4"/>
          <p:cNvSpPr/>
          <p:nvPr/>
        </p:nvSpPr>
        <p:spPr>
          <a:xfrm>
            <a:off x="4431880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lowchart: Connector 5"/>
          <p:cNvSpPr/>
          <p:nvPr/>
        </p:nvSpPr>
        <p:spPr>
          <a:xfrm>
            <a:off x="3100412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lowchart: Connector 6"/>
          <p:cNvSpPr/>
          <p:nvPr/>
        </p:nvSpPr>
        <p:spPr>
          <a:xfrm>
            <a:off x="1806624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lowchart: Connector 7"/>
          <p:cNvSpPr/>
          <p:nvPr/>
        </p:nvSpPr>
        <p:spPr>
          <a:xfrm>
            <a:off x="11013860" y="5285605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lowchart: Connector 8"/>
          <p:cNvSpPr/>
          <p:nvPr/>
        </p:nvSpPr>
        <p:spPr>
          <a:xfrm>
            <a:off x="9682392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252" y="6020051"/>
            <a:ext cx="731520" cy="731520"/>
          </a:xfrm>
          <a:prstGeom prst="rect">
            <a:avLst/>
          </a:prstGeom>
        </p:spPr>
      </p:pic>
      <p:pic>
        <p:nvPicPr>
          <p:cNvPr id="13" name="Picture 1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860" y="5285605"/>
            <a:ext cx="731520" cy="731520"/>
          </a:xfrm>
          <a:prstGeom prst="rect">
            <a:avLst/>
          </a:prstGeom>
        </p:spPr>
      </p:pic>
      <p:pic>
        <p:nvPicPr>
          <p:cNvPr id="15" name="Picture 1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304" y="6020051"/>
            <a:ext cx="731520" cy="728594"/>
          </a:xfrm>
          <a:prstGeom prst="rect">
            <a:avLst/>
          </a:prstGeom>
        </p:spPr>
      </p:pic>
      <p:pic>
        <p:nvPicPr>
          <p:cNvPr id="16" name="Picture 15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710" y="6020051"/>
            <a:ext cx="731520" cy="788398"/>
          </a:xfrm>
          <a:prstGeom prst="rect">
            <a:avLst/>
          </a:prstGeom>
        </p:spPr>
      </p:pic>
      <p:pic>
        <p:nvPicPr>
          <p:cNvPr id="17" name="Picture 16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776" y="6047183"/>
            <a:ext cx="731520" cy="608624"/>
          </a:xfrm>
          <a:prstGeom prst="rect">
            <a:avLst/>
          </a:prstGeom>
        </p:spPr>
      </p:pic>
      <p:pic>
        <p:nvPicPr>
          <p:cNvPr id="18" name="Picture 17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348" y="6154616"/>
            <a:ext cx="731520" cy="443301"/>
          </a:xfrm>
          <a:prstGeom prst="rect">
            <a:avLst/>
          </a:prstGeom>
        </p:spPr>
      </p:pic>
      <p:pic>
        <p:nvPicPr>
          <p:cNvPr id="20" name="Picture 19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6" y="6078572"/>
            <a:ext cx="731520" cy="6086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28"/>
          <a:stretch/>
        </p:blipFill>
        <p:spPr>
          <a:xfrm>
            <a:off x="0" y="0"/>
            <a:ext cx="12192000" cy="5199384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>
            <a:solidFill>
              <a:schemeClr val="accent1"/>
            </a:solidFill>
          </a:ln>
        </p:spPr>
      </p:pic>
      <p:sp>
        <p:nvSpPr>
          <p:cNvPr id="30" name="Freeform 29"/>
          <p:cNvSpPr/>
          <p:nvPr/>
        </p:nvSpPr>
        <p:spPr>
          <a:xfrm>
            <a:off x="3989406" y="285640"/>
            <a:ext cx="4213187" cy="700341"/>
          </a:xfrm>
          <a:custGeom>
            <a:avLst/>
            <a:gdLst>
              <a:gd name="connsiteX0" fmla="*/ 516395 w 4213187"/>
              <a:gd name="connsiteY0" fmla="*/ 44560 h 700341"/>
              <a:gd name="connsiteX1" fmla="*/ 29562 w 4213187"/>
              <a:gd name="connsiteY1" fmla="*/ 57260 h 700341"/>
              <a:gd name="connsiteX2" fmla="*/ 71895 w 4213187"/>
              <a:gd name="connsiteY2" fmla="*/ 205427 h 700341"/>
              <a:gd name="connsiteX3" fmla="*/ 220062 w 4213187"/>
              <a:gd name="connsiteY3" fmla="*/ 201193 h 700341"/>
              <a:gd name="connsiteX4" fmla="*/ 203129 w 4213187"/>
              <a:gd name="connsiteY4" fmla="*/ 599127 h 700341"/>
              <a:gd name="connsiteX5" fmla="*/ 270862 w 4213187"/>
              <a:gd name="connsiteY5" fmla="*/ 662627 h 700341"/>
              <a:gd name="connsiteX6" fmla="*/ 338595 w 4213187"/>
              <a:gd name="connsiteY6" fmla="*/ 641460 h 700341"/>
              <a:gd name="connsiteX7" fmla="*/ 3962329 w 4213187"/>
              <a:gd name="connsiteY7" fmla="*/ 658393 h 700341"/>
              <a:gd name="connsiteX8" fmla="*/ 3881895 w 4213187"/>
              <a:gd name="connsiteY8" fmla="*/ 19160 h 700341"/>
              <a:gd name="connsiteX9" fmla="*/ 3729495 w 4213187"/>
              <a:gd name="connsiteY9" fmla="*/ 167327 h 700341"/>
              <a:gd name="connsiteX10" fmla="*/ 3005595 w 4213187"/>
              <a:gd name="connsiteY10" fmla="*/ 167327 h 700341"/>
              <a:gd name="connsiteX11" fmla="*/ 3022529 w 4213187"/>
              <a:gd name="connsiteY11" fmla="*/ 86893 h 700341"/>
              <a:gd name="connsiteX12" fmla="*/ 2891295 w 4213187"/>
              <a:gd name="connsiteY12" fmla="*/ 10693 h 700341"/>
              <a:gd name="connsiteX13" fmla="*/ 516395 w 4213187"/>
              <a:gd name="connsiteY13" fmla="*/ 44560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13187" h="700341">
                <a:moveTo>
                  <a:pt x="516395" y="44560"/>
                </a:moveTo>
                <a:lnTo>
                  <a:pt x="29562" y="57260"/>
                </a:lnTo>
                <a:cubicBezTo>
                  <a:pt x="-44521" y="84071"/>
                  <a:pt x="40145" y="181438"/>
                  <a:pt x="71895" y="205427"/>
                </a:cubicBezTo>
                <a:cubicBezTo>
                  <a:pt x="103645" y="229416"/>
                  <a:pt x="198190" y="135576"/>
                  <a:pt x="220062" y="201193"/>
                </a:cubicBezTo>
                <a:cubicBezTo>
                  <a:pt x="241934" y="266810"/>
                  <a:pt x="194662" y="522221"/>
                  <a:pt x="203129" y="599127"/>
                </a:cubicBezTo>
                <a:cubicBezTo>
                  <a:pt x="211596" y="676033"/>
                  <a:pt x="248284" y="655572"/>
                  <a:pt x="270862" y="662627"/>
                </a:cubicBezTo>
                <a:lnTo>
                  <a:pt x="338595" y="641460"/>
                </a:lnTo>
                <a:cubicBezTo>
                  <a:pt x="953839" y="640754"/>
                  <a:pt x="3371779" y="762110"/>
                  <a:pt x="3962329" y="658393"/>
                </a:cubicBezTo>
                <a:cubicBezTo>
                  <a:pt x="4552879" y="554676"/>
                  <a:pt x="3920701" y="101004"/>
                  <a:pt x="3881895" y="19160"/>
                </a:cubicBezTo>
                <a:cubicBezTo>
                  <a:pt x="3843089" y="-62684"/>
                  <a:pt x="3875545" y="142633"/>
                  <a:pt x="3729495" y="167327"/>
                </a:cubicBezTo>
                <a:cubicBezTo>
                  <a:pt x="3583445" y="192021"/>
                  <a:pt x="3123423" y="180733"/>
                  <a:pt x="3005595" y="167327"/>
                </a:cubicBezTo>
                <a:cubicBezTo>
                  <a:pt x="2887767" y="153921"/>
                  <a:pt x="3041579" y="112999"/>
                  <a:pt x="3022529" y="86893"/>
                </a:cubicBezTo>
                <a:cubicBezTo>
                  <a:pt x="3003479" y="60787"/>
                  <a:pt x="3305456" y="19865"/>
                  <a:pt x="2891295" y="10693"/>
                </a:cubicBezTo>
                <a:lnTo>
                  <a:pt x="516395" y="4456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Cloud Callout 31"/>
          <p:cNvSpPr/>
          <p:nvPr/>
        </p:nvSpPr>
        <p:spPr>
          <a:xfrm>
            <a:off x="179544" y="302476"/>
            <a:ext cx="3671228" cy="1367009"/>
          </a:xfrm>
          <a:prstGeom prst="cloudCallout">
            <a:avLst>
              <a:gd name="adj1" fmla="val 9993"/>
              <a:gd name="adj2" fmla="val 96938"/>
            </a:avLst>
          </a:prstGeom>
          <a:pattFill prst="pct10">
            <a:fgClr>
              <a:srgbClr val="545864"/>
            </a:fgClr>
            <a:bgClr>
              <a:srgbClr val="575B67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1675" y="755788"/>
            <a:ext cx="2466966" cy="460384"/>
          </a:xfrm>
          <a:prstGeom prst="rect">
            <a:avLst/>
          </a:prstGeom>
        </p:spPr>
      </p:pic>
      <p:sp>
        <p:nvSpPr>
          <p:cNvPr id="29" name="Flowchart: Connector 28"/>
          <p:cNvSpPr/>
          <p:nvPr/>
        </p:nvSpPr>
        <p:spPr>
          <a:xfrm>
            <a:off x="8350924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Flowchart: Connector 32"/>
          <p:cNvSpPr/>
          <p:nvPr/>
        </p:nvSpPr>
        <p:spPr>
          <a:xfrm>
            <a:off x="7019456" y="6010508"/>
            <a:ext cx="731520" cy="73152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4" name="Picture 33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65" y="6140021"/>
            <a:ext cx="731520" cy="608624"/>
          </a:xfrm>
          <a:prstGeom prst="rect">
            <a:avLst/>
          </a:prstGeom>
        </p:spPr>
      </p:pic>
      <p:pic>
        <p:nvPicPr>
          <p:cNvPr id="35" name="Picture 34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06" y="5988661"/>
            <a:ext cx="731520" cy="72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156</Words>
  <Application>Microsoft Office PowerPoint</Application>
  <PresentationFormat>Widescreen</PresentationFormat>
  <Paragraphs>34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 E5480</dc:creator>
  <cp:lastModifiedBy>DELL E5480</cp:lastModifiedBy>
  <cp:revision>354</cp:revision>
  <dcterms:created xsi:type="dcterms:W3CDTF">2023-10-14T02:21:39Z</dcterms:created>
  <dcterms:modified xsi:type="dcterms:W3CDTF">2023-10-19T13:11:49Z</dcterms:modified>
</cp:coreProperties>
</file>